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4" r:id="rId2"/>
    <p:sldId id="338" r:id="rId3"/>
    <p:sldId id="339" r:id="rId4"/>
    <p:sldId id="340" r:id="rId5"/>
    <p:sldId id="352" r:id="rId6"/>
    <p:sldId id="355" r:id="rId7"/>
    <p:sldId id="351" r:id="rId8"/>
    <p:sldId id="349" r:id="rId9"/>
    <p:sldId id="341" r:id="rId10"/>
    <p:sldId id="343" r:id="rId11"/>
    <p:sldId id="353" r:id="rId12"/>
    <p:sldId id="346" r:id="rId13"/>
    <p:sldId id="347" r:id="rId14"/>
    <p:sldId id="348" r:id="rId15"/>
    <p:sldId id="354" r:id="rId16"/>
    <p:sldId id="337" r:id="rId17"/>
    <p:sldId id="280" r:id="rId18"/>
    <p:sldId id="356" r:id="rId19"/>
    <p:sldId id="357" r:id="rId20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5E"/>
    <a:srgbClr val="009681"/>
    <a:srgbClr val="000000"/>
    <a:srgbClr val="C51F26"/>
    <a:srgbClr val="3752A2"/>
    <a:srgbClr val="008400"/>
    <a:srgbClr val="FF8400"/>
    <a:srgbClr val="73D6FF"/>
    <a:srgbClr val="FF84FF"/>
    <a:srgbClr val="FF8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61" autoAdjust="0"/>
  </p:normalViewPr>
  <p:slideViewPr>
    <p:cSldViewPr>
      <p:cViewPr varScale="1">
        <p:scale>
          <a:sx n="74" d="100"/>
          <a:sy n="74" d="100"/>
        </p:scale>
        <p:origin x="104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654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281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579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16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32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1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176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Kolloquium bei der BASF Ludwigshafen: Mittwoch, 05.09.2018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04.09.2018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6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14.svg"/><Relationship Id="rId2" Type="http://schemas.openxmlformats.org/officeDocument/2006/relationships/tags" Target="../tags/tag52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4.tiff"/><Relationship Id="rId10" Type="http://schemas.openxmlformats.org/officeDocument/2006/relationships/tags" Target="../tags/tag60.xml"/><Relationship Id="rId19" Type="http://schemas.openxmlformats.org/officeDocument/2006/relationships/image" Target="../media/image17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" Type="http://schemas.openxmlformats.org/officeDocument/2006/relationships/tags" Target="../tags/tag65.xml"/><Relationship Id="rId21" Type="http://schemas.openxmlformats.org/officeDocument/2006/relationships/tags" Target="../tags/tag83.xml"/><Relationship Id="rId34" Type="http://schemas.openxmlformats.org/officeDocument/2006/relationships/image" Target="../media/image20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image" Target="../media/image19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tags" Target="../tags/tag9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Relationship Id="rId8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28.jpeg"/><Relationship Id="rId5" Type="http://schemas.openxmlformats.org/officeDocument/2006/relationships/tags" Target="../tags/tag97.xml"/><Relationship Id="rId10" Type="http://schemas.openxmlformats.org/officeDocument/2006/relationships/image" Target="../media/image27.png"/><Relationship Id="rId4" Type="http://schemas.openxmlformats.org/officeDocument/2006/relationships/tags" Target="../tags/tag96.xml"/><Relationship Id="rId9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764705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von quantenchemischen Methoden 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Institut für Nanotechnologie, Karlsruher Institut für Technologie (KIT)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9218" name="Picture 2" descr="SFB 1176 Logo">
            <a:extLst>
              <a:ext uri="{FF2B5EF4-FFF2-40B4-BE49-F238E27FC236}">
                <a16:creationId xmlns:a16="http://schemas.microsoft.com/office/drawing/2014/main" id="{81B95D0F-2EBB-4354-96C9-4AB07A8D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64" y="86169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r>
              <a:rPr lang="de-DE" noProof="0" dirty="0">
                <a:solidFill>
                  <a:schemeClr val="tx1"/>
                </a:solidFill>
              </a:rPr>
              <a:t/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(27 </a:t>
            </a:r>
            <a:r>
              <a:rPr lang="de-DE" sz="1600" dirty="0" err="1"/>
              <a:t>nA</a:t>
            </a:r>
            <a:r>
              <a:rPr lang="de-DE" sz="1600" dirty="0"/>
              <a:t>/T)						(5.8 </a:t>
            </a:r>
            <a:r>
              <a:rPr lang="de-DE" sz="1600" dirty="0" err="1"/>
              <a:t>nA</a:t>
            </a:r>
            <a:r>
              <a:rPr lang="de-DE" sz="1600" dirty="0"/>
              <a:t>/T)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C45907B-3564-4178-BD2D-21062281E32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C7BC9-C6C8-4DCF-967B-5730A4456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88" y="476672"/>
            <a:ext cx="5015823" cy="2509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B35E8-7CD6-420C-98CB-432CBDE40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1" y="2910737"/>
            <a:ext cx="6425967" cy="361460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29677"/>
            <a:ext cx="8928991" cy="928829"/>
          </a:xfrm>
        </p:spPr>
        <p:txBody>
          <a:bodyPr/>
          <a:lstStyle/>
          <a:p>
            <a:pPr algn="ctr"/>
            <a:r>
              <a:rPr lang="de-DE" noProof="0" dirty="0">
                <a:solidFill>
                  <a:schemeClr val="bg1"/>
                </a:solidFill>
              </a:rPr>
              <a:t>Ringströme in toroidalen Kohlenstoff Nanoröhren</a:t>
            </a:r>
            <a:r>
              <a:rPr lang="de-DE" noProof="0" dirty="0">
                <a:solidFill>
                  <a:schemeClr val="tx1"/>
                </a:solidFill>
              </a:rPr>
              <a:t/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F1D520-60A7-4B40-9DF5-10A8809A69B3}"/>
              </a:ext>
            </a:extLst>
          </p:cNvPr>
          <p:cNvSpPr/>
          <p:nvPr/>
        </p:nvSpPr>
        <p:spPr>
          <a:xfrm>
            <a:off x="2064088" y="2564904"/>
            <a:ext cx="491688" cy="3458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Unterschiedliche Strukturtypen von toroidalen Kohlenstoff-Nanoröhren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36704" cy="4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i="1" dirty="0"/>
              <a:t>polyhex</a:t>
            </a:r>
            <a:r>
              <a:rPr lang="de-DE" sz="1600" dirty="0"/>
              <a:t>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</a:t>
            </a:r>
            <a:r>
              <a:rPr lang="de-DE" sz="1600" i="1" dirty="0"/>
              <a:t>polyhex</a:t>
            </a:r>
            <a:r>
              <a:rPr lang="de-DE" sz="1600" dirty="0"/>
              <a:t>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0525" y="1941169"/>
            <a:ext cx="3836245" cy="27119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50695" y="1541315"/>
            <a:ext cx="3798018" cy="3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Zusammenfassung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Erweiterungen der Funktionalität: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COSMO</a:t>
            </a:r>
            <a:r>
              <a:rPr lang="de-DE" sz="1600" dirty="0"/>
              <a:t> zur Berücksichtigung von Umgebungseffekten für Abschirmungskonstanten</a:t>
            </a:r>
            <a:endParaRPr lang="de-DE" sz="1600" dirty="0">
              <a:solidFill>
                <a:srgbClr val="00968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ECPs</a:t>
            </a:r>
            <a:r>
              <a:rPr lang="de-DE" sz="1600" dirty="0"/>
              <a:t> für die Beschreibung skalar-relativistischer Effekte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Meta-GGA-Funktionale</a:t>
            </a:r>
            <a:r>
              <a:rPr lang="de-DE" sz="1600" dirty="0"/>
              <a:t> für Abschirmungskonstanten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VCD-Spektren</a:t>
            </a:r>
            <a:r>
              <a:rPr lang="de-DE" sz="1600" dirty="0"/>
              <a:t> zur Bestimmung absoluter Konfigurationen</a:t>
            </a:r>
          </a:p>
          <a:p>
            <a:pPr marL="0" indent="0">
              <a:buClr>
                <a:schemeClr val="accent1"/>
              </a:buClr>
              <a:buNone/>
            </a:pPr>
            <a:endParaRPr lang="de-DE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e-DE" sz="1600" b="1" dirty="0"/>
              <a:t>Steigerung der Effizienz: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  <a:r>
              <a:rPr lang="de-DE" sz="1600" dirty="0"/>
              <a:t> für abgeleitete Vierzentren-Zweielektronen-Integrale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Effizientere Integralabschätzung</a:t>
            </a:r>
            <a:r>
              <a:rPr lang="de-DE" sz="1600" dirty="0"/>
              <a:t> für Austauschmatrixelemente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OpenMP Parallelisierung </a:t>
            </a:r>
            <a:r>
              <a:rPr lang="de-DE" sz="1600" dirty="0"/>
              <a:t>des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sz="1600" dirty="0"/>
              <a:t> Moduls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Ermöglicht die Berechnung magnetischer Eigenschaften in hochgeladenen 	Systemen, welche schwere Elemente beinhalten.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Erlaubt die Berechnung großer Systeme in vergleichsweise kurzer Zeit.</a:t>
            </a:r>
          </a:p>
          <a:p>
            <a:pPr marL="0" indent="0">
              <a:buNone/>
            </a:pPr>
            <a:r>
              <a:rPr lang="de-DE" sz="1600" dirty="0"/>
              <a:t>	Aufwand oft unter dem für die vorangehende Berechnung der Wellenfunktion.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sp>
        <p:nvSpPr>
          <p:cNvPr id="7" name="Right Arrow 14">
            <a:extLst>
              <a:ext uri="{FF2B5EF4-FFF2-40B4-BE49-F238E27FC236}">
                <a16:creationId xmlns:a16="http://schemas.microsoft.com/office/drawing/2014/main" id="{F897D186-94D2-4836-8369-3FFDC9C5CE07}"/>
              </a:ext>
            </a:extLst>
          </p:cNvPr>
          <p:cNvSpPr/>
          <p:nvPr/>
        </p:nvSpPr>
        <p:spPr>
          <a:xfrm>
            <a:off x="390525" y="5630862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8A8D345E-48AA-4ECC-BBE8-E2FFEFA80297}"/>
              </a:ext>
            </a:extLst>
          </p:cNvPr>
          <p:cNvSpPr/>
          <p:nvPr/>
        </p:nvSpPr>
        <p:spPr>
          <a:xfrm>
            <a:off x="390525" y="4782294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/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600" kern="0" dirty="0"/>
              <a:t>Vielen Dank </a:t>
            </a:r>
          </a:p>
          <a:p>
            <a:pPr algn="ctr"/>
            <a:r>
              <a:rPr lang="de-DE" sz="2600" kern="0" dirty="0"/>
              <a:t>für Ihre Aufmerksamkeit!</a:t>
            </a:r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  <a:b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 marL="0" indent="0">
              <a:buNone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</a:t>
            </a:r>
            <a:br>
              <a:rPr lang="de-DE" sz="1600" dirty="0"/>
            </a:br>
            <a:r>
              <a:rPr lang="de-DE" sz="1600" dirty="0"/>
              <a:t>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931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Anwendungen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r>
              <a:rPr lang="de-DE" sz="1800" noProof="0" dirty="0"/>
              <a:t/>
            </a:r>
            <a:br>
              <a:rPr lang="de-DE" sz="1800" noProof="0" dirty="0"/>
            </a:br>
            <a:r>
              <a:rPr lang="de-DE" sz="1800" noProof="0" dirty="0"/>
              <a:t>                                                 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endParaRPr lang="de-DE" sz="140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Ringströmen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NMR-Abschirmungskonstanten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i="1" noProof="0" dirty="0" err="1"/>
              <a:t>Vibrational-Circular-Dichroism</a:t>
            </a:r>
            <a:r>
              <a:rPr lang="de-DE" sz="1800" noProof="0" dirty="0"/>
              <a:t>-(VCD-)Spektren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5" name="Right Arrow 14">
            <a:extLst>
              <a:ext uri="{FF2B5EF4-FFF2-40B4-BE49-F238E27FC236}">
                <a16:creationId xmlns:a16="http://schemas.microsoft.com/office/drawing/2014/main" id="{6A429462-2422-41E8-A881-EA7572D76E87}"/>
              </a:ext>
            </a:extLst>
          </p:cNvPr>
          <p:cNvSpPr/>
          <p:nvPr/>
        </p:nvSpPr>
        <p:spPr>
          <a:xfrm>
            <a:off x="3205269" y="316226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        Einbeziehung von Umgebungseffekten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Berücksichtigung skalar-relativistischer Effekte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Effiziente Methoden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(COSMO)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(ECPs)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Näherungsverfahren für zeitbestimmende Schritte, </a:t>
            </a:r>
            <a:br>
              <a:rPr lang="de-DE" sz="1800" noProof="0" dirty="0"/>
            </a:br>
            <a:r>
              <a:rPr lang="de-DE" sz="1800" noProof="0" dirty="0"/>
              <a:t>Programmoptimierung und -</a:t>
            </a:r>
            <a:r>
              <a:rPr lang="de-DE" sz="1800" noProof="0" dirty="0" err="1"/>
              <a:t>parallelisierung</a:t>
            </a: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5" name="Right Arrow 14">
            <a:extLst>
              <a:ext uri="{FF2B5EF4-FFF2-40B4-BE49-F238E27FC236}">
                <a16:creationId xmlns:a16="http://schemas.microsoft.com/office/drawing/2014/main" id="{4DDD2C70-C33C-494B-91AA-12CC01D5B5B1}"/>
              </a:ext>
            </a:extLst>
          </p:cNvPr>
          <p:cNvSpPr/>
          <p:nvPr/>
        </p:nvSpPr>
        <p:spPr>
          <a:xfrm>
            <a:off x="405765" y="168556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Arrow 14">
            <a:extLst>
              <a:ext uri="{FF2B5EF4-FFF2-40B4-BE49-F238E27FC236}">
                <a16:creationId xmlns:a16="http://schemas.microsoft.com/office/drawing/2014/main" id="{FEB6C854-B07C-458A-8421-22185552DB9B}"/>
              </a:ext>
            </a:extLst>
          </p:cNvPr>
          <p:cNvSpPr/>
          <p:nvPr/>
        </p:nvSpPr>
        <p:spPr>
          <a:xfrm>
            <a:off x="405765" y="275044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4DCC3305-D2BE-4CF9-92B7-061B1A92764C}"/>
              </a:ext>
            </a:extLst>
          </p:cNvPr>
          <p:cNvSpPr/>
          <p:nvPr/>
        </p:nvSpPr>
        <p:spPr>
          <a:xfrm>
            <a:off x="405765" y="380278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Funktionalitätserweiterungen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i="1" noProof="0" dirty="0" err="1"/>
              <a:t>Vibrational-Circular</a:t>
            </a:r>
            <a:r>
              <a:rPr lang="de-DE" sz="1600" i="1" dirty="0"/>
              <a:t>-</a:t>
            </a:r>
            <a:r>
              <a:rPr lang="de-DE" sz="1600" i="1" dirty="0" err="1"/>
              <a:t>Dichroism</a:t>
            </a:r>
            <a:r>
              <a:rPr lang="de-DE" sz="1600" i="1" dirty="0"/>
              <a:t>-</a:t>
            </a:r>
            <a:r>
              <a:rPr lang="de-DE" sz="1600" dirty="0"/>
              <a:t>(VCD-)Spektren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VCD-Intensitäten: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			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 </a:t>
            </a:r>
            <a:r>
              <a:rPr lang="de-DE" sz="1600" dirty="0" err="1"/>
              <a:t>Cryptophan</a:t>
            </a:r>
            <a:r>
              <a:rPr lang="de-DE" sz="1600" dirty="0"/>
              <a:t>-A (CPA)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100" dirty="0"/>
              <a:t>(a) simulierte CPA-VCD Spektren K. Reiter, M. Kühn, F. Weigend, </a:t>
            </a:r>
            <a:r>
              <a:rPr lang="de-DE" sz="1100" i="1" dirty="0"/>
              <a:t>J. Chem. Phys. </a:t>
            </a:r>
            <a:r>
              <a:rPr lang="de-DE" sz="1100" b="1" dirty="0"/>
              <a:t>146</a:t>
            </a:r>
            <a:r>
              <a:rPr lang="de-DE" sz="1100" dirty="0"/>
              <a:t>, 054102 (2017).</a:t>
            </a:r>
          </a:p>
          <a:p>
            <a:pPr marL="0" indent="0">
              <a:buNone/>
            </a:pPr>
            <a:r>
              <a:rPr lang="de-DE" sz="1100" dirty="0"/>
              <a:t>(b) experimentelles CPA-VCD Spektrum: T. </a:t>
            </a:r>
            <a:r>
              <a:rPr lang="de-DE" sz="1100" dirty="0" err="1"/>
              <a:t>Brotin</a:t>
            </a:r>
            <a:r>
              <a:rPr lang="de-DE" sz="1100" dirty="0"/>
              <a:t>, D. </a:t>
            </a:r>
            <a:r>
              <a:rPr lang="de-DE" sz="1100" dirty="0" err="1"/>
              <a:t>Cavagnat</a:t>
            </a:r>
            <a:r>
              <a:rPr lang="de-DE" sz="1100" dirty="0"/>
              <a:t>, J.-P. </a:t>
            </a:r>
            <a:r>
              <a:rPr lang="de-DE" sz="1100" dirty="0" err="1"/>
              <a:t>Dutasta</a:t>
            </a:r>
            <a:r>
              <a:rPr lang="de-DE" sz="1100" dirty="0"/>
              <a:t>, T. </a:t>
            </a:r>
            <a:r>
              <a:rPr lang="de-DE" sz="1100" dirty="0" err="1"/>
              <a:t>Buffeteau</a:t>
            </a:r>
            <a:r>
              <a:rPr lang="de-DE" sz="1100" dirty="0"/>
              <a:t>, </a:t>
            </a:r>
            <a:r>
              <a:rPr lang="de-DE" sz="1100" i="1" dirty="0"/>
              <a:t>J. Am. Chem. </a:t>
            </a:r>
            <a:r>
              <a:rPr lang="de-DE" sz="1100" i="1" dirty="0" err="1"/>
              <a:t>Soc</a:t>
            </a:r>
            <a:r>
              <a:rPr lang="de-DE" sz="1100" i="1" dirty="0"/>
              <a:t>. </a:t>
            </a:r>
            <a:r>
              <a:rPr lang="de-DE" sz="1100" b="1" dirty="0"/>
              <a:t>128</a:t>
            </a:r>
            <a:r>
              <a:rPr lang="de-DE" sz="1100" dirty="0"/>
              <a:t>, 5533 (2006).</a:t>
            </a:r>
            <a:endParaRPr lang="de-DE" sz="11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BC709-BAEF-4F93-98FD-1CCC7F14241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8563"/>
            <a:ext cx="3024584" cy="4562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00F2F-0B7F-4074-9265-A2F35B1AD6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 t="-1" b="44217"/>
          <a:stretch/>
        </p:blipFill>
        <p:spPr>
          <a:xfrm>
            <a:off x="390525" y="2290310"/>
            <a:ext cx="2783018" cy="190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2E1AD0-5D09-49B7-B103-FC12DEAD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03" y="3038073"/>
            <a:ext cx="2073392" cy="162207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5C55B44-1AED-4E6D-AA47-085F94002C1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88024" y="1025955"/>
            <a:ext cx="676275" cy="579438"/>
            <a:chOff x="396875" y="5429250"/>
            <a:chExt cx="676275" cy="579438"/>
          </a:xfrm>
        </p:grpSpPr>
        <p:sp>
          <p:nvSpPr>
            <p:cNvPr id="10" name="Freeform 75 1">
              <a:extLst>
                <a:ext uri="{FF2B5EF4-FFF2-40B4-BE49-F238E27FC236}">
                  <a16:creationId xmlns:a16="http://schemas.microsoft.com/office/drawing/2014/main" id="{36EC5A06-F76A-4FE3-87C6-E5012B8BA7B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6 1">
              <a:extLst>
                <a:ext uri="{FF2B5EF4-FFF2-40B4-BE49-F238E27FC236}">
                  <a16:creationId xmlns:a16="http://schemas.microsoft.com/office/drawing/2014/main" id="{E710FC22-7639-4B77-B90B-6EEB999930C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7 1">
              <a:extLst>
                <a:ext uri="{FF2B5EF4-FFF2-40B4-BE49-F238E27FC236}">
                  <a16:creationId xmlns:a16="http://schemas.microsoft.com/office/drawing/2014/main" id="{A961EF5B-CF42-44F1-A7C0-BB3AB8CA83E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78 1">
              <a:extLst>
                <a:ext uri="{FF2B5EF4-FFF2-40B4-BE49-F238E27FC236}">
                  <a16:creationId xmlns:a16="http://schemas.microsoft.com/office/drawing/2014/main" id="{C56F7070-B751-49D9-AF27-17FB6D4DC7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79 1">
              <a:extLst>
                <a:ext uri="{FF2B5EF4-FFF2-40B4-BE49-F238E27FC236}">
                  <a16:creationId xmlns:a16="http://schemas.microsoft.com/office/drawing/2014/main" id="{52060D15-7898-4995-BF93-38E05E0456F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80 1">
              <a:extLst>
                <a:ext uri="{FF2B5EF4-FFF2-40B4-BE49-F238E27FC236}">
                  <a16:creationId xmlns:a16="http://schemas.microsoft.com/office/drawing/2014/main" id="{C6590023-F550-457F-B427-F9A5A79712E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81 1">
              <a:extLst>
                <a:ext uri="{FF2B5EF4-FFF2-40B4-BE49-F238E27FC236}">
                  <a16:creationId xmlns:a16="http://schemas.microsoft.com/office/drawing/2014/main" id="{9A4899AA-0282-402D-AE1E-908A0DAF4A00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82 1">
              <a:extLst>
                <a:ext uri="{FF2B5EF4-FFF2-40B4-BE49-F238E27FC236}">
                  <a16:creationId xmlns:a16="http://schemas.microsoft.com/office/drawing/2014/main" id="{151B63A3-5638-43EA-89CD-75BF867E3E59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83 1">
              <a:extLst>
                <a:ext uri="{FF2B5EF4-FFF2-40B4-BE49-F238E27FC236}">
                  <a16:creationId xmlns:a16="http://schemas.microsoft.com/office/drawing/2014/main" id="{BBB81076-ED5F-43F8-B394-736328C4EA5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84 1">
              <a:extLst>
                <a:ext uri="{FF2B5EF4-FFF2-40B4-BE49-F238E27FC236}">
                  <a16:creationId xmlns:a16="http://schemas.microsoft.com/office/drawing/2014/main" id="{2B80B160-1631-4739-8761-FC894688A5D0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07FB4D88-0B1B-4647-A1E0-C384D522FAA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 t="57267" b="-418"/>
          <a:stretch/>
        </p:blipFill>
        <p:spPr>
          <a:xfrm>
            <a:off x="388078" y="4248000"/>
            <a:ext cx="2783018" cy="1476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F379190-4A18-467B-8E96-11A5D64CB0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41" y="1759609"/>
            <a:ext cx="2888183" cy="3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Effiziente Berechnung von NMR-Abschirmungskonstanten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(RI-</a:t>
            </a:r>
            <a:r>
              <a:rPr lang="de-DE" sz="1600" i="1" dirty="0"/>
              <a:t>J</a:t>
            </a:r>
            <a:r>
              <a:rPr lang="de-DE" sz="1600" dirty="0"/>
              <a:t>)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buNone/>
            </a:pPr>
            <a:r>
              <a:rPr lang="de-DE" sz="1600" i="1" dirty="0"/>
              <a:t>	         </a:t>
            </a:r>
            <a:r>
              <a:rPr lang="de-DE" sz="1600" dirty="0"/>
              <a:t>reduziert formelles Skalierungsverhalten</a:t>
            </a:r>
          </a:p>
          <a:p>
            <a:pPr marL="2743200" lvl="6" indent="0">
              <a:buNone/>
            </a:pPr>
            <a:r>
              <a:rPr lang="de-DE" sz="1600" dirty="0"/>
              <a:t>	         von N</a:t>
            </a:r>
            <a:r>
              <a:rPr lang="de-DE" sz="1600" baseline="30000" dirty="0"/>
              <a:t>4</a:t>
            </a:r>
            <a:r>
              <a:rPr lang="de-DE" sz="1600" dirty="0"/>
              <a:t> auf N</a:t>
            </a:r>
            <a:r>
              <a:rPr lang="de-DE" sz="1600" baseline="30000" dirty="0"/>
              <a:t>3</a:t>
            </a:r>
            <a:endParaRPr lang="de-DE" sz="1600" dirty="0"/>
          </a:p>
          <a:p>
            <a:pPr marL="2743200" lvl="6" indent="0">
              <a:buNone/>
            </a:pPr>
            <a:r>
              <a:rPr lang="de-DE" sz="1600" dirty="0"/>
              <a:t>	         </a:t>
            </a:r>
          </a:p>
          <a:p>
            <a:pPr marL="2743200" lvl="6" indent="0">
              <a:buNone/>
            </a:pPr>
            <a:r>
              <a:rPr lang="de-DE" sz="1600" dirty="0"/>
              <a:t>	         weitere Beschleunigung durch 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i="1" dirty="0"/>
              <a:t>Multipole </a:t>
            </a:r>
            <a:r>
              <a:rPr lang="de-DE" sz="1600" i="1" dirty="0" err="1"/>
              <a:t>Accelerated</a:t>
            </a:r>
            <a:r>
              <a:rPr lang="de-DE" sz="1600" i="1" dirty="0"/>
              <a:t>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	         	        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(MARI-</a:t>
            </a:r>
            <a:r>
              <a:rPr lang="de-DE" sz="1600" i="1" dirty="0"/>
              <a:t>J</a:t>
            </a:r>
            <a:r>
              <a:rPr lang="de-DE" sz="1600" dirty="0"/>
              <a:t>):</a:t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	         Nahfeld Beitrag: RI-</a:t>
            </a:r>
            <a:r>
              <a:rPr lang="de-DE" sz="1600" i="1" dirty="0"/>
              <a:t>J</a:t>
            </a:r>
            <a:r>
              <a:rPr lang="de-DE" sz="1600" dirty="0"/>
              <a:t>-Näherung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dirty="0" err="1"/>
              <a:t>Fernfeld</a:t>
            </a:r>
            <a:r>
              <a:rPr lang="de-DE" sz="1600" dirty="0"/>
              <a:t> Beitrag: Multipolentwicklung</a:t>
            </a:r>
          </a:p>
          <a:p>
            <a:pPr marL="0" indent="0">
              <a:buNone/>
            </a:pPr>
            <a:r>
              <a:rPr lang="de-DE" sz="1600" dirty="0"/>
              <a:t>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45B5B7-9386-462C-87CF-C3E7863B59DC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4032448" cy="403244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546B6A5-2606-4606-9D54-B2109C9C89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76936" y="1039813"/>
            <a:ext cx="1603376" cy="638176"/>
            <a:chOff x="5746752" y="1039813"/>
            <a:chExt cx="1603376" cy="638176"/>
          </a:xfrm>
        </p:grpSpPr>
        <p:sp>
          <p:nvSpPr>
            <p:cNvPr id="1042" name="Freeform 28">
              <a:extLst>
                <a:ext uri="{FF2B5EF4-FFF2-40B4-BE49-F238E27FC236}">
                  <a16:creationId xmlns:a16="http://schemas.microsoft.com/office/drawing/2014/main" id="{E904362A-863E-4EDA-A589-7735F0F3D5FC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46752" y="1296988"/>
              <a:ext cx="123825" cy="103188"/>
            </a:xfrm>
            <a:custGeom>
              <a:avLst/>
              <a:gdLst>
                <a:gd name="T0" fmla="*/ 261 w 288"/>
                <a:gd name="T1" fmla="*/ 32 h 242"/>
                <a:gd name="T2" fmla="*/ 288 w 288"/>
                <a:gd name="T3" fmla="*/ 14 h 242"/>
                <a:gd name="T4" fmla="*/ 267 w 288"/>
                <a:gd name="T5" fmla="*/ 0 h 242"/>
                <a:gd name="T6" fmla="*/ 142 w 288"/>
                <a:gd name="T7" fmla="*/ 0 h 242"/>
                <a:gd name="T8" fmla="*/ 0 w 288"/>
                <a:gd name="T9" fmla="*/ 155 h 242"/>
                <a:gd name="T10" fmla="*/ 81 w 288"/>
                <a:gd name="T11" fmla="*/ 242 h 242"/>
                <a:gd name="T12" fmla="*/ 218 w 288"/>
                <a:gd name="T13" fmla="*/ 92 h 242"/>
                <a:gd name="T14" fmla="*/ 201 w 288"/>
                <a:gd name="T15" fmla="*/ 32 h 242"/>
                <a:gd name="T16" fmla="*/ 261 w 288"/>
                <a:gd name="T17" fmla="*/ 32 h 242"/>
                <a:gd name="T18" fmla="*/ 82 w 288"/>
                <a:gd name="T19" fmla="*/ 230 h 242"/>
                <a:gd name="T20" fmla="*/ 33 w 288"/>
                <a:gd name="T21" fmla="*/ 171 h 242"/>
                <a:gd name="T22" fmla="*/ 59 w 288"/>
                <a:gd name="T23" fmla="*/ 77 h 242"/>
                <a:gd name="T24" fmla="*/ 133 w 288"/>
                <a:gd name="T25" fmla="*/ 32 h 242"/>
                <a:gd name="T26" fmla="*/ 183 w 288"/>
                <a:gd name="T27" fmla="*/ 85 h 242"/>
                <a:gd name="T28" fmla="*/ 154 w 288"/>
                <a:gd name="T29" fmla="*/ 183 h 242"/>
                <a:gd name="T30" fmla="*/ 82 w 288"/>
                <a:gd name="T31" fmla="*/ 23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42">
                  <a:moveTo>
                    <a:pt x="261" y="32"/>
                  </a:moveTo>
                  <a:cubicBezTo>
                    <a:pt x="268" y="32"/>
                    <a:pt x="288" y="32"/>
                    <a:pt x="288" y="14"/>
                  </a:cubicBezTo>
                  <a:cubicBezTo>
                    <a:pt x="288" y="0"/>
                    <a:pt x="277" y="0"/>
                    <a:pt x="267" y="0"/>
                  </a:cubicBezTo>
                  <a:lnTo>
                    <a:pt x="142" y="0"/>
                  </a:lnTo>
                  <a:cubicBezTo>
                    <a:pt x="60" y="0"/>
                    <a:pt x="0" y="91"/>
                    <a:pt x="0" y="155"/>
                  </a:cubicBezTo>
                  <a:cubicBezTo>
                    <a:pt x="0" y="204"/>
                    <a:pt x="32" y="242"/>
                    <a:pt x="81" y="242"/>
                  </a:cubicBezTo>
                  <a:cubicBezTo>
                    <a:pt x="146" y="242"/>
                    <a:pt x="218" y="176"/>
                    <a:pt x="218" y="92"/>
                  </a:cubicBezTo>
                  <a:cubicBezTo>
                    <a:pt x="218" y="82"/>
                    <a:pt x="218" y="56"/>
                    <a:pt x="201" y="32"/>
                  </a:cubicBezTo>
                  <a:lnTo>
                    <a:pt x="261" y="32"/>
                  </a:lnTo>
                  <a:close/>
                  <a:moveTo>
                    <a:pt x="82" y="230"/>
                  </a:moveTo>
                  <a:cubicBezTo>
                    <a:pt x="55" y="230"/>
                    <a:pt x="33" y="210"/>
                    <a:pt x="33" y="171"/>
                  </a:cubicBezTo>
                  <a:cubicBezTo>
                    <a:pt x="33" y="154"/>
                    <a:pt x="40" y="110"/>
                    <a:pt x="59" y="77"/>
                  </a:cubicBezTo>
                  <a:cubicBezTo>
                    <a:pt x="82" y="40"/>
                    <a:pt x="115" y="32"/>
                    <a:pt x="133" y="32"/>
                  </a:cubicBezTo>
                  <a:cubicBezTo>
                    <a:pt x="179" y="32"/>
                    <a:pt x="183" y="68"/>
                    <a:pt x="183" y="85"/>
                  </a:cubicBezTo>
                  <a:cubicBezTo>
                    <a:pt x="183" y="111"/>
                    <a:pt x="172" y="156"/>
                    <a:pt x="154" y="183"/>
                  </a:cubicBezTo>
                  <a:cubicBezTo>
                    <a:pt x="133" y="216"/>
                    <a:pt x="103" y="230"/>
                    <a:pt x="82" y="23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859ED188-DD79-4242-BED5-F5C076E44230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889627" y="1184276"/>
              <a:ext cx="150813" cy="115888"/>
            </a:xfrm>
            <a:custGeom>
              <a:avLst/>
              <a:gdLst>
                <a:gd name="T0" fmla="*/ 194 w 352"/>
                <a:gd name="T1" fmla="*/ 112 h 272"/>
                <a:gd name="T2" fmla="*/ 192 w 352"/>
                <a:gd name="T3" fmla="*/ 107 h 272"/>
                <a:gd name="T4" fmla="*/ 202 w 352"/>
                <a:gd name="T5" fmla="*/ 99 h 272"/>
                <a:gd name="T6" fmla="*/ 290 w 352"/>
                <a:gd name="T7" fmla="*/ 36 h 272"/>
                <a:gd name="T8" fmla="*/ 343 w 352"/>
                <a:gd name="T9" fmla="*/ 13 h 272"/>
                <a:gd name="T10" fmla="*/ 352 w 352"/>
                <a:gd name="T11" fmla="*/ 5 h 272"/>
                <a:gd name="T12" fmla="*/ 346 w 352"/>
                <a:gd name="T13" fmla="*/ 0 h 272"/>
                <a:gd name="T14" fmla="*/ 332 w 352"/>
                <a:gd name="T15" fmla="*/ 1 h 272"/>
                <a:gd name="T16" fmla="*/ 316 w 352"/>
                <a:gd name="T17" fmla="*/ 1 h 272"/>
                <a:gd name="T18" fmla="*/ 296 w 352"/>
                <a:gd name="T19" fmla="*/ 1 h 272"/>
                <a:gd name="T20" fmla="*/ 275 w 352"/>
                <a:gd name="T21" fmla="*/ 0 h 272"/>
                <a:gd name="T22" fmla="*/ 266 w 352"/>
                <a:gd name="T23" fmla="*/ 8 h 272"/>
                <a:gd name="T24" fmla="*/ 273 w 352"/>
                <a:gd name="T25" fmla="*/ 13 h 272"/>
                <a:gd name="T26" fmla="*/ 282 w 352"/>
                <a:gd name="T27" fmla="*/ 19 h 272"/>
                <a:gd name="T28" fmla="*/ 273 w 352"/>
                <a:gd name="T29" fmla="*/ 33 h 272"/>
                <a:gd name="T30" fmla="*/ 270 w 352"/>
                <a:gd name="T31" fmla="*/ 36 h 272"/>
                <a:gd name="T32" fmla="*/ 265 w 352"/>
                <a:gd name="T33" fmla="*/ 40 h 272"/>
                <a:gd name="T34" fmla="*/ 103 w 352"/>
                <a:gd name="T35" fmla="*/ 158 h 272"/>
                <a:gd name="T36" fmla="*/ 134 w 352"/>
                <a:gd name="T37" fmla="*/ 31 h 272"/>
                <a:gd name="T38" fmla="*/ 168 w 352"/>
                <a:gd name="T39" fmla="*/ 13 h 272"/>
                <a:gd name="T40" fmla="*/ 181 w 352"/>
                <a:gd name="T41" fmla="*/ 6 h 272"/>
                <a:gd name="T42" fmla="*/ 174 w 352"/>
                <a:gd name="T43" fmla="*/ 0 h 272"/>
                <a:gd name="T44" fmla="*/ 149 w 352"/>
                <a:gd name="T45" fmla="*/ 1 h 272"/>
                <a:gd name="T46" fmla="*/ 124 w 352"/>
                <a:gd name="T47" fmla="*/ 1 h 272"/>
                <a:gd name="T48" fmla="*/ 73 w 352"/>
                <a:gd name="T49" fmla="*/ 0 h 272"/>
                <a:gd name="T50" fmla="*/ 65 w 352"/>
                <a:gd name="T51" fmla="*/ 8 h 272"/>
                <a:gd name="T52" fmla="*/ 76 w 352"/>
                <a:gd name="T53" fmla="*/ 13 h 272"/>
                <a:gd name="T54" fmla="*/ 101 w 352"/>
                <a:gd name="T55" fmla="*/ 20 h 272"/>
                <a:gd name="T56" fmla="*/ 99 w 352"/>
                <a:gd name="T57" fmla="*/ 27 h 272"/>
                <a:gd name="T58" fmla="*/ 46 w 352"/>
                <a:gd name="T59" fmla="*/ 241 h 272"/>
                <a:gd name="T60" fmla="*/ 12 w 352"/>
                <a:gd name="T61" fmla="*/ 259 h 272"/>
                <a:gd name="T62" fmla="*/ 0 w 352"/>
                <a:gd name="T63" fmla="*/ 267 h 272"/>
                <a:gd name="T64" fmla="*/ 6 w 352"/>
                <a:gd name="T65" fmla="*/ 272 h 272"/>
                <a:gd name="T66" fmla="*/ 31 w 352"/>
                <a:gd name="T67" fmla="*/ 271 h 272"/>
                <a:gd name="T68" fmla="*/ 82 w 352"/>
                <a:gd name="T69" fmla="*/ 271 h 272"/>
                <a:gd name="T70" fmla="*/ 108 w 352"/>
                <a:gd name="T71" fmla="*/ 272 h 272"/>
                <a:gd name="T72" fmla="*/ 116 w 352"/>
                <a:gd name="T73" fmla="*/ 265 h 272"/>
                <a:gd name="T74" fmla="*/ 104 w 352"/>
                <a:gd name="T75" fmla="*/ 259 h 272"/>
                <a:gd name="T76" fmla="*/ 89 w 352"/>
                <a:gd name="T77" fmla="*/ 258 h 272"/>
                <a:gd name="T78" fmla="*/ 79 w 352"/>
                <a:gd name="T79" fmla="*/ 253 h 272"/>
                <a:gd name="T80" fmla="*/ 83 w 352"/>
                <a:gd name="T81" fmla="*/ 234 h 272"/>
                <a:gd name="T82" fmla="*/ 98 w 352"/>
                <a:gd name="T83" fmla="*/ 174 h 272"/>
                <a:gd name="T84" fmla="*/ 163 w 352"/>
                <a:gd name="T85" fmla="*/ 128 h 272"/>
                <a:gd name="T86" fmla="*/ 210 w 352"/>
                <a:gd name="T87" fmla="*/ 226 h 272"/>
                <a:gd name="T88" fmla="*/ 218 w 352"/>
                <a:gd name="T89" fmla="*/ 242 h 272"/>
                <a:gd name="T90" fmla="*/ 220 w 352"/>
                <a:gd name="T91" fmla="*/ 248 h 272"/>
                <a:gd name="T92" fmla="*/ 201 w 352"/>
                <a:gd name="T93" fmla="*/ 259 h 272"/>
                <a:gd name="T94" fmla="*/ 192 w 352"/>
                <a:gd name="T95" fmla="*/ 267 h 272"/>
                <a:gd name="T96" fmla="*/ 198 w 352"/>
                <a:gd name="T97" fmla="*/ 272 h 272"/>
                <a:gd name="T98" fmla="*/ 221 w 352"/>
                <a:gd name="T99" fmla="*/ 271 h 272"/>
                <a:gd name="T100" fmla="*/ 244 w 352"/>
                <a:gd name="T101" fmla="*/ 271 h 272"/>
                <a:gd name="T102" fmla="*/ 285 w 352"/>
                <a:gd name="T103" fmla="*/ 272 h 272"/>
                <a:gd name="T104" fmla="*/ 293 w 352"/>
                <a:gd name="T105" fmla="*/ 265 h 272"/>
                <a:gd name="T106" fmla="*/ 285 w 352"/>
                <a:gd name="T107" fmla="*/ 259 h 272"/>
                <a:gd name="T108" fmla="*/ 257 w 352"/>
                <a:gd name="T109" fmla="*/ 243 h 272"/>
                <a:gd name="T110" fmla="*/ 194 w 352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2" h="272">
                  <a:moveTo>
                    <a:pt x="194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8" y="101"/>
                    <a:pt x="202" y="99"/>
                  </a:cubicBezTo>
                  <a:cubicBezTo>
                    <a:pt x="234" y="75"/>
                    <a:pt x="277" y="44"/>
                    <a:pt x="290" y="36"/>
                  </a:cubicBezTo>
                  <a:cubicBezTo>
                    <a:pt x="310" y="23"/>
                    <a:pt x="325" y="15"/>
                    <a:pt x="343" y="13"/>
                  </a:cubicBezTo>
                  <a:cubicBezTo>
                    <a:pt x="346" y="13"/>
                    <a:pt x="352" y="13"/>
                    <a:pt x="352" y="5"/>
                  </a:cubicBezTo>
                  <a:cubicBezTo>
                    <a:pt x="351" y="3"/>
                    <a:pt x="349" y="0"/>
                    <a:pt x="346" y="0"/>
                  </a:cubicBezTo>
                  <a:cubicBezTo>
                    <a:pt x="346" y="0"/>
                    <a:pt x="335" y="1"/>
                    <a:pt x="332" y="1"/>
                  </a:cubicBezTo>
                  <a:lnTo>
                    <a:pt x="316" y="1"/>
                  </a:lnTo>
                  <a:cubicBezTo>
                    <a:pt x="309" y="1"/>
                    <a:pt x="299" y="1"/>
                    <a:pt x="296" y="1"/>
                  </a:cubicBezTo>
                  <a:cubicBezTo>
                    <a:pt x="293" y="1"/>
                    <a:pt x="277" y="0"/>
                    <a:pt x="275" y="0"/>
                  </a:cubicBezTo>
                  <a:cubicBezTo>
                    <a:pt x="272" y="0"/>
                    <a:pt x="266" y="0"/>
                    <a:pt x="266" y="8"/>
                  </a:cubicBezTo>
                  <a:cubicBezTo>
                    <a:pt x="266" y="8"/>
                    <a:pt x="267" y="13"/>
                    <a:pt x="273" y="13"/>
                  </a:cubicBezTo>
                  <a:cubicBezTo>
                    <a:pt x="276" y="14"/>
                    <a:pt x="282" y="15"/>
                    <a:pt x="282" y="19"/>
                  </a:cubicBezTo>
                  <a:cubicBezTo>
                    <a:pt x="282" y="26"/>
                    <a:pt x="274" y="32"/>
                    <a:pt x="273" y="33"/>
                  </a:cubicBezTo>
                  <a:lnTo>
                    <a:pt x="270" y="36"/>
                  </a:lnTo>
                  <a:cubicBezTo>
                    <a:pt x="269" y="37"/>
                    <a:pt x="267" y="38"/>
                    <a:pt x="265" y="40"/>
                  </a:cubicBezTo>
                  <a:lnTo>
                    <a:pt x="103" y="158"/>
                  </a:lnTo>
                  <a:lnTo>
                    <a:pt x="134" y="31"/>
                  </a:lnTo>
                  <a:cubicBezTo>
                    <a:pt x="138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0" y="0"/>
                    <a:pt x="174" y="0"/>
                  </a:cubicBezTo>
                  <a:cubicBezTo>
                    <a:pt x="166" y="0"/>
                    <a:pt x="157" y="1"/>
                    <a:pt x="149" y="1"/>
                  </a:cubicBezTo>
                  <a:lnTo>
                    <a:pt x="124" y="1"/>
                  </a:lnTo>
                  <a:cubicBezTo>
                    <a:pt x="86" y="1"/>
                    <a:pt x="75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69" y="13"/>
                    <a:pt x="76" y="13"/>
                  </a:cubicBezTo>
                  <a:cubicBezTo>
                    <a:pt x="89" y="13"/>
                    <a:pt x="101" y="13"/>
                    <a:pt x="101" y="20"/>
                  </a:cubicBezTo>
                  <a:cubicBezTo>
                    <a:pt x="101" y="21"/>
                    <a:pt x="100" y="22"/>
                    <a:pt x="99" y="27"/>
                  </a:cubicBezTo>
                  <a:lnTo>
                    <a:pt x="46" y="241"/>
                  </a:lnTo>
                  <a:cubicBezTo>
                    <a:pt x="42" y="256"/>
                    <a:pt x="42" y="259"/>
                    <a:pt x="12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3" y="272"/>
                    <a:pt x="31" y="271"/>
                  </a:cubicBezTo>
                  <a:lnTo>
                    <a:pt x="82" y="271"/>
                  </a:lnTo>
                  <a:cubicBezTo>
                    <a:pt x="89" y="272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1" y="259"/>
                    <a:pt x="96" y="259"/>
                    <a:pt x="89" y="258"/>
                  </a:cubicBezTo>
                  <a:cubicBezTo>
                    <a:pt x="81" y="258"/>
                    <a:pt x="79" y="257"/>
                    <a:pt x="79" y="253"/>
                  </a:cubicBezTo>
                  <a:cubicBezTo>
                    <a:pt x="79" y="250"/>
                    <a:pt x="82" y="241"/>
                    <a:pt x="83" y="234"/>
                  </a:cubicBezTo>
                  <a:lnTo>
                    <a:pt x="98" y="174"/>
                  </a:lnTo>
                  <a:lnTo>
                    <a:pt x="163" y="128"/>
                  </a:lnTo>
                  <a:lnTo>
                    <a:pt x="210" y="226"/>
                  </a:lnTo>
                  <a:cubicBezTo>
                    <a:pt x="212" y="229"/>
                    <a:pt x="216" y="238"/>
                    <a:pt x="218" y="242"/>
                  </a:cubicBezTo>
                  <a:cubicBezTo>
                    <a:pt x="220" y="246"/>
                    <a:pt x="220" y="246"/>
                    <a:pt x="220" y="248"/>
                  </a:cubicBezTo>
                  <a:cubicBezTo>
                    <a:pt x="220" y="259"/>
                    <a:pt x="206" y="259"/>
                    <a:pt x="201" y="259"/>
                  </a:cubicBezTo>
                  <a:cubicBezTo>
                    <a:pt x="197" y="259"/>
                    <a:pt x="192" y="259"/>
                    <a:pt x="192" y="267"/>
                  </a:cubicBezTo>
                  <a:cubicBezTo>
                    <a:pt x="192" y="267"/>
                    <a:pt x="192" y="272"/>
                    <a:pt x="198" y="272"/>
                  </a:cubicBezTo>
                  <a:cubicBezTo>
                    <a:pt x="202" y="272"/>
                    <a:pt x="218" y="272"/>
                    <a:pt x="221" y="271"/>
                  </a:cubicBezTo>
                  <a:lnTo>
                    <a:pt x="244" y="271"/>
                  </a:lnTo>
                  <a:cubicBezTo>
                    <a:pt x="281" y="271"/>
                    <a:pt x="280" y="272"/>
                    <a:pt x="285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7" y="259"/>
                    <a:pt x="285" y="259"/>
                  </a:cubicBezTo>
                  <a:cubicBezTo>
                    <a:pt x="269" y="259"/>
                    <a:pt x="264" y="256"/>
                    <a:pt x="257" y="243"/>
                  </a:cubicBezTo>
                  <a:lnTo>
                    <a:pt x="194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9149D9FC-CF21-4D21-9DFC-9EE8D70FF547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880102" y="1381126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4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4 h 180"/>
                <a:gd name="T12" fmla="*/ 112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9 w 236"/>
                <a:gd name="T19" fmla="*/ 146 h 180"/>
                <a:gd name="T20" fmla="*/ 198 w 236"/>
                <a:gd name="T21" fmla="*/ 180 h 180"/>
                <a:gd name="T22" fmla="*/ 234 w 236"/>
                <a:gd name="T23" fmla="*/ 152 h 180"/>
                <a:gd name="T24" fmla="*/ 228 w 236"/>
                <a:gd name="T25" fmla="*/ 147 h 180"/>
                <a:gd name="T26" fmla="*/ 221 w 236"/>
                <a:gd name="T27" fmla="*/ 151 h 180"/>
                <a:gd name="T28" fmla="*/ 199 w 236"/>
                <a:gd name="T29" fmla="*/ 168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8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79"/>
                    <a:pt x="236" y="27"/>
                    <a:pt x="236" y="24"/>
                  </a:cubicBezTo>
                  <a:cubicBezTo>
                    <a:pt x="236" y="21"/>
                    <a:pt x="234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4"/>
                  </a:cubicBezTo>
                  <a:cubicBezTo>
                    <a:pt x="184" y="14"/>
                    <a:pt x="139" y="0"/>
                    <a:pt x="112" y="0"/>
                  </a:cubicBezTo>
                  <a:cubicBezTo>
                    <a:pt x="55" y="0"/>
                    <a:pt x="0" y="54"/>
                    <a:pt x="0" y="111"/>
                  </a:cubicBezTo>
                  <a:cubicBezTo>
                    <a:pt x="0" y="150"/>
                    <a:pt x="28" y="180"/>
                    <a:pt x="70" y="180"/>
                  </a:cubicBezTo>
                  <a:cubicBezTo>
                    <a:pt x="98" y="180"/>
                    <a:pt x="127" y="170"/>
                    <a:pt x="159" y="146"/>
                  </a:cubicBezTo>
                  <a:cubicBezTo>
                    <a:pt x="167" y="178"/>
                    <a:pt x="191" y="180"/>
                    <a:pt x="198" y="180"/>
                  </a:cubicBezTo>
                  <a:cubicBezTo>
                    <a:pt x="220" y="180"/>
                    <a:pt x="234" y="159"/>
                    <a:pt x="234" y="152"/>
                  </a:cubicBezTo>
                  <a:cubicBezTo>
                    <a:pt x="234" y="147"/>
                    <a:pt x="229" y="147"/>
                    <a:pt x="228" y="147"/>
                  </a:cubicBezTo>
                  <a:cubicBezTo>
                    <a:pt x="223" y="147"/>
                    <a:pt x="222" y="148"/>
                    <a:pt x="221" y="151"/>
                  </a:cubicBezTo>
                  <a:cubicBezTo>
                    <a:pt x="215" y="168"/>
                    <a:pt x="201" y="168"/>
                    <a:pt x="199" y="168"/>
                  </a:cubicBezTo>
                  <a:cubicBezTo>
                    <a:pt x="194" y="168"/>
                    <a:pt x="187" y="168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8" y="158"/>
                    <a:pt x="94" y="168"/>
                    <a:pt x="71" y="168"/>
                  </a:cubicBezTo>
                  <a:cubicBezTo>
                    <a:pt x="50" y="168"/>
                    <a:pt x="32" y="156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6" y="27"/>
                    <a:pt x="151" y="51"/>
                  </a:cubicBezTo>
                  <a:cubicBezTo>
                    <a:pt x="157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95269941-553A-41CC-A445-BB49E48050D0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994402" y="1336676"/>
              <a:ext cx="96838" cy="153988"/>
            </a:xfrm>
            <a:custGeom>
              <a:avLst/>
              <a:gdLst>
                <a:gd name="T0" fmla="*/ 227 w 227"/>
                <a:gd name="T1" fmla="*/ 54 h 358"/>
                <a:gd name="T2" fmla="*/ 165 w 227"/>
                <a:gd name="T3" fmla="*/ 0 h 358"/>
                <a:gd name="T4" fmla="*/ 64 w 227"/>
                <a:gd name="T5" fmla="*/ 102 h 358"/>
                <a:gd name="T6" fmla="*/ 1 w 227"/>
                <a:gd name="T7" fmla="*/ 353 h 358"/>
                <a:gd name="T8" fmla="*/ 6 w 227"/>
                <a:gd name="T9" fmla="*/ 358 h 358"/>
                <a:gd name="T10" fmla="*/ 13 w 227"/>
                <a:gd name="T11" fmla="*/ 355 h 358"/>
                <a:gd name="T12" fmla="*/ 40 w 227"/>
                <a:gd name="T13" fmla="*/ 248 h 358"/>
                <a:gd name="T14" fmla="*/ 97 w 227"/>
                <a:gd name="T15" fmla="*/ 284 h 358"/>
                <a:gd name="T16" fmla="*/ 212 w 227"/>
                <a:gd name="T17" fmla="*/ 182 h 358"/>
                <a:gd name="T18" fmla="*/ 182 w 227"/>
                <a:gd name="T19" fmla="*/ 122 h 358"/>
                <a:gd name="T20" fmla="*/ 193 w 227"/>
                <a:gd name="T21" fmla="*/ 114 h 358"/>
                <a:gd name="T22" fmla="*/ 227 w 227"/>
                <a:gd name="T23" fmla="*/ 54 h 358"/>
                <a:gd name="T24" fmla="*/ 149 w 227"/>
                <a:gd name="T25" fmla="*/ 122 h 358"/>
                <a:gd name="T26" fmla="*/ 127 w 227"/>
                <a:gd name="T27" fmla="*/ 124 h 358"/>
                <a:gd name="T28" fmla="*/ 114 w 227"/>
                <a:gd name="T29" fmla="*/ 122 h 358"/>
                <a:gd name="T30" fmla="*/ 137 w 227"/>
                <a:gd name="T31" fmla="*/ 120 h 358"/>
                <a:gd name="T32" fmla="*/ 149 w 227"/>
                <a:gd name="T33" fmla="*/ 122 h 358"/>
                <a:gd name="T34" fmla="*/ 202 w 227"/>
                <a:gd name="T35" fmla="*/ 46 h 358"/>
                <a:gd name="T36" fmla="*/ 179 w 227"/>
                <a:gd name="T37" fmla="*/ 104 h 358"/>
                <a:gd name="T38" fmla="*/ 167 w 227"/>
                <a:gd name="T39" fmla="*/ 114 h 358"/>
                <a:gd name="T40" fmla="*/ 135 w 227"/>
                <a:gd name="T41" fmla="*/ 109 h 358"/>
                <a:gd name="T42" fmla="*/ 100 w 227"/>
                <a:gd name="T43" fmla="*/ 124 h 358"/>
                <a:gd name="T44" fmla="*/ 130 w 227"/>
                <a:gd name="T45" fmla="*/ 135 h 358"/>
                <a:gd name="T46" fmla="*/ 166 w 227"/>
                <a:gd name="T47" fmla="*/ 129 h 358"/>
                <a:gd name="T48" fmla="*/ 184 w 227"/>
                <a:gd name="T49" fmla="*/ 171 h 358"/>
                <a:gd name="T50" fmla="*/ 164 w 227"/>
                <a:gd name="T51" fmla="*/ 237 h 358"/>
                <a:gd name="T52" fmla="*/ 95 w 227"/>
                <a:gd name="T53" fmla="*/ 273 h 358"/>
                <a:gd name="T54" fmla="*/ 48 w 227"/>
                <a:gd name="T55" fmla="*/ 225 h 358"/>
                <a:gd name="T56" fmla="*/ 50 w 227"/>
                <a:gd name="T57" fmla="*/ 211 h 358"/>
                <a:gd name="T58" fmla="*/ 76 w 227"/>
                <a:gd name="T59" fmla="*/ 104 h 358"/>
                <a:gd name="T60" fmla="*/ 163 w 227"/>
                <a:gd name="T61" fmla="*/ 11 h 358"/>
                <a:gd name="T62" fmla="*/ 202 w 227"/>
                <a:gd name="T63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7" h="358">
                  <a:moveTo>
                    <a:pt x="227" y="54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3" y="0"/>
                    <a:pt x="75" y="58"/>
                    <a:pt x="64" y="102"/>
                  </a:cubicBezTo>
                  <a:lnTo>
                    <a:pt x="1" y="353"/>
                  </a:lnTo>
                  <a:cubicBezTo>
                    <a:pt x="0" y="356"/>
                    <a:pt x="3" y="358"/>
                    <a:pt x="6" y="358"/>
                  </a:cubicBezTo>
                  <a:cubicBezTo>
                    <a:pt x="9" y="358"/>
                    <a:pt x="12" y="358"/>
                    <a:pt x="13" y="355"/>
                  </a:cubicBezTo>
                  <a:lnTo>
                    <a:pt x="40" y="248"/>
                  </a:lnTo>
                  <a:cubicBezTo>
                    <a:pt x="49" y="270"/>
                    <a:pt x="68" y="284"/>
                    <a:pt x="97" y="284"/>
                  </a:cubicBezTo>
                  <a:cubicBezTo>
                    <a:pt x="152" y="284"/>
                    <a:pt x="212" y="245"/>
                    <a:pt x="212" y="182"/>
                  </a:cubicBezTo>
                  <a:cubicBezTo>
                    <a:pt x="212" y="155"/>
                    <a:pt x="202" y="138"/>
                    <a:pt x="182" y="122"/>
                  </a:cubicBezTo>
                  <a:cubicBezTo>
                    <a:pt x="184" y="121"/>
                    <a:pt x="191" y="116"/>
                    <a:pt x="193" y="114"/>
                  </a:cubicBezTo>
                  <a:cubicBezTo>
                    <a:pt x="213" y="101"/>
                    <a:pt x="227" y="78"/>
                    <a:pt x="227" y="54"/>
                  </a:cubicBezTo>
                  <a:close/>
                  <a:moveTo>
                    <a:pt x="149" y="122"/>
                  </a:moveTo>
                  <a:cubicBezTo>
                    <a:pt x="142" y="123"/>
                    <a:pt x="134" y="124"/>
                    <a:pt x="127" y="124"/>
                  </a:cubicBezTo>
                  <a:cubicBezTo>
                    <a:pt x="122" y="124"/>
                    <a:pt x="118" y="124"/>
                    <a:pt x="114" y="122"/>
                  </a:cubicBezTo>
                  <a:cubicBezTo>
                    <a:pt x="121" y="120"/>
                    <a:pt x="129" y="120"/>
                    <a:pt x="137" y="120"/>
                  </a:cubicBezTo>
                  <a:cubicBezTo>
                    <a:pt x="141" y="120"/>
                    <a:pt x="145" y="120"/>
                    <a:pt x="149" y="122"/>
                  </a:cubicBezTo>
                  <a:close/>
                  <a:moveTo>
                    <a:pt x="202" y="46"/>
                  </a:moveTo>
                  <a:cubicBezTo>
                    <a:pt x="202" y="66"/>
                    <a:pt x="193" y="90"/>
                    <a:pt x="179" y="104"/>
                  </a:cubicBezTo>
                  <a:cubicBezTo>
                    <a:pt x="177" y="106"/>
                    <a:pt x="169" y="113"/>
                    <a:pt x="167" y="114"/>
                  </a:cubicBezTo>
                  <a:cubicBezTo>
                    <a:pt x="155" y="112"/>
                    <a:pt x="147" y="109"/>
                    <a:pt x="135" y="109"/>
                  </a:cubicBezTo>
                  <a:cubicBezTo>
                    <a:pt x="125" y="109"/>
                    <a:pt x="100" y="108"/>
                    <a:pt x="100" y="124"/>
                  </a:cubicBezTo>
                  <a:cubicBezTo>
                    <a:pt x="100" y="136"/>
                    <a:pt x="122" y="135"/>
                    <a:pt x="130" y="135"/>
                  </a:cubicBezTo>
                  <a:cubicBezTo>
                    <a:pt x="143" y="135"/>
                    <a:pt x="154" y="134"/>
                    <a:pt x="166" y="129"/>
                  </a:cubicBezTo>
                  <a:cubicBezTo>
                    <a:pt x="178" y="139"/>
                    <a:pt x="184" y="152"/>
                    <a:pt x="184" y="171"/>
                  </a:cubicBezTo>
                  <a:cubicBezTo>
                    <a:pt x="184" y="195"/>
                    <a:pt x="176" y="221"/>
                    <a:pt x="164" y="237"/>
                  </a:cubicBezTo>
                  <a:cubicBezTo>
                    <a:pt x="149" y="258"/>
                    <a:pt x="125" y="273"/>
                    <a:pt x="95" y="273"/>
                  </a:cubicBezTo>
                  <a:cubicBezTo>
                    <a:pt x="69" y="273"/>
                    <a:pt x="48" y="253"/>
                    <a:pt x="48" y="225"/>
                  </a:cubicBezTo>
                  <a:cubicBezTo>
                    <a:pt x="48" y="220"/>
                    <a:pt x="48" y="214"/>
                    <a:pt x="50" y="211"/>
                  </a:cubicBezTo>
                  <a:lnTo>
                    <a:pt x="76" y="104"/>
                  </a:lnTo>
                  <a:cubicBezTo>
                    <a:pt x="85" y="69"/>
                    <a:pt x="118" y="11"/>
                    <a:pt x="163" y="11"/>
                  </a:cubicBezTo>
                  <a:cubicBezTo>
                    <a:pt x="183" y="11"/>
                    <a:pt x="202" y="21"/>
                    <a:pt x="202" y="4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CA1FC752-2AC4-4C4C-92AE-63A27AAA3B1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6189665" y="1311276"/>
              <a:ext cx="155575" cy="555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7" name="Freeform 33">
              <a:extLst>
                <a:ext uri="{FF2B5EF4-FFF2-40B4-BE49-F238E27FC236}">
                  <a16:creationId xmlns:a16="http://schemas.microsoft.com/office/drawing/2014/main" id="{2C009045-1AFD-4D00-8E03-28487BBF6226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6696077" y="10715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5 w 287"/>
                <a:gd name="T17" fmla="*/ 105 h 403"/>
                <a:gd name="T18" fmla="*/ 115 w 287"/>
                <a:gd name="T19" fmla="*/ 76 h 403"/>
                <a:gd name="T20" fmla="*/ 89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8" name="Freeform 34">
              <a:extLst>
                <a:ext uri="{FF2B5EF4-FFF2-40B4-BE49-F238E27FC236}">
                  <a16:creationId xmlns:a16="http://schemas.microsoft.com/office/drawing/2014/main" id="{76B8D96B-B90C-4869-BA21-C17E802C600B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834190" y="1039813"/>
              <a:ext cx="73025" cy="114300"/>
            </a:xfrm>
            <a:custGeom>
              <a:avLst/>
              <a:gdLst>
                <a:gd name="T0" fmla="*/ 91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8" y="178"/>
                    <a:pt x="114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9" name="Freeform 35">
              <a:extLst>
                <a:ext uri="{FF2B5EF4-FFF2-40B4-BE49-F238E27FC236}">
                  <a16:creationId xmlns:a16="http://schemas.microsoft.com/office/drawing/2014/main" id="{7F8C3066-1EB2-49CA-A1F0-61D5E0844233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935790" y="1079501"/>
              <a:ext cx="171450" cy="158750"/>
            </a:xfrm>
            <a:custGeom>
              <a:avLst/>
              <a:gdLst>
                <a:gd name="T0" fmla="*/ 366 w 397"/>
                <a:gd name="T1" fmla="*/ 244 h 371"/>
                <a:gd name="T2" fmla="*/ 369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5 h 371"/>
                <a:gd name="T10" fmla="*/ 126 w 397"/>
                <a:gd name="T11" fmla="*/ 355 h 371"/>
                <a:gd name="T12" fmla="*/ 114 w 397"/>
                <a:gd name="T13" fmla="*/ 354 h 371"/>
                <a:gd name="T14" fmla="*/ 107 w 397"/>
                <a:gd name="T15" fmla="*/ 349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4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3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4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6 w 397"/>
                <a:gd name="T63" fmla="*/ 0 h 371"/>
                <a:gd name="T64" fmla="*/ 89 w 397"/>
                <a:gd name="T65" fmla="*/ 11 h 371"/>
                <a:gd name="T66" fmla="*/ 105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6 w 397"/>
                <a:gd name="T75" fmla="*/ 355 h 371"/>
                <a:gd name="T76" fmla="*/ 0 w 397"/>
                <a:gd name="T77" fmla="*/ 365 h 371"/>
                <a:gd name="T78" fmla="*/ 16 w 397"/>
                <a:gd name="T79" fmla="*/ 371 h 371"/>
                <a:gd name="T80" fmla="*/ 299 w 397"/>
                <a:gd name="T81" fmla="*/ 371 h 371"/>
                <a:gd name="T82" fmla="*/ 316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2"/>
                    <a:pt x="369" y="238"/>
                    <a:pt x="369" y="237"/>
                  </a:cubicBezTo>
                  <a:cubicBezTo>
                    <a:pt x="369" y="236"/>
                    <a:pt x="369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5"/>
                    <a:pt x="206" y="355"/>
                  </a:cubicBezTo>
                  <a:lnTo>
                    <a:pt x="126" y="355"/>
                  </a:lnTo>
                  <a:cubicBezTo>
                    <a:pt x="119" y="355"/>
                    <a:pt x="118" y="355"/>
                    <a:pt x="114" y="354"/>
                  </a:cubicBezTo>
                  <a:cubicBezTo>
                    <a:pt x="109" y="353"/>
                    <a:pt x="107" y="353"/>
                    <a:pt x="107" y="349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4" y="239"/>
                  </a:cubicBezTo>
                  <a:cubicBezTo>
                    <a:pt x="243" y="242"/>
                    <a:pt x="242" y="243"/>
                    <a:pt x="242" y="245"/>
                  </a:cubicBezTo>
                  <a:cubicBezTo>
                    <a:pt x="242" y="248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6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3" y="158"/>
                    <a:pt x="253" y="170"/>
                    <a:pt x="203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90" y="17"/>
                    <a:pt x="214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6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25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60" y="350"/>
                    <a:pt x="59" y="355"/>
                    <a:pt x="16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5" y="371"/>
                    <a:pt x="16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6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0" name="Rectangle 36">
              <a:extLst>
                <a:ext uri="{FF2B5EF4-FFF2-40B4-BE49-F238E27FC236}">
                  <a16:creationId xmlns:a16="http://schemas.microsoft.com/office/drawing/2014/main" id="{8A697D63-8360-4CEE-BF24-13C6B2DAEFEF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6450015" y="1333501"/>
              <a:ext cx="900113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1" name="Freeform 37">
              <a:extLst>
                <a:ext uri="{FF2B5EF4-FFF2-40B4-BE49-F238E27FC236}">
                  <a16:creationId xmlns:a16="http://schemas.microsoft.com/office/drawing/2014/main" id="{81170FB7-24A3-4CE1-AD7C-CC1F8202BDA2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4595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1 w 287"/>
                <a:gd name="T3" fmla="*/ 142 h 403"/>
                <a:gd name="T4" fmla="*/ 50 w 287"/>
                <a:gd name="T5" fmla="*/ 193 h 403"/>
                <a:gd name="T6" fmla="*/ 0 w 287"/>
                <a:gd name="T7" fmla="*/ 306 h 403"/>
                <a:gd name="T8" fmla="*/ 101 w 287"/>
                <a:gd name="T9" fmla="*/ 403 h 403"/>
                <a:gd name="T10" fmla="*/ 287 w 287"/>
                <a:gd name="T11" fmla="*/ 142 h 403"/>
                <a:gd name="T12" fmla="*/ 170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6 w 287"/>
                <a:gd name="T19" fmla="*/ 77 h 403"/>
                <a:gd name="T20" fmla="*/ 90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2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3 w 287"/>
                <a:gd name="T33" fmla="*/ 326 h 403"/>
                <a:gd name="T34" fmla="*/ 79 w 287"/>
                <a:gd name="T35" fmla="*/ 202 h 403"/>
                <a:gd name="T36" fmla="*/ 161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6" y="172"/>
                    <a:pt x="203" y="142"/>
                    <a:pt x="161" y="142"/>
                  </a:cubicBezTo>
                  <a:cubicBezTo>
                    <a:pt x="128" y="142"/>
                    <a:pt x="92" y="150"/>
                    <a:pt x="50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1" y="403"/>
                  </a:cubicBezTo>
                  <a:cubicBezTo>
                    <a:pt x="231" y="403"/>
                    <a:pt x="287" y="220"/>
                    <a:pt x="287" y="142"/>
                  </a:cubicBezTo>
                  <a:cubicBezTo>
                    <a:pt x="287" y="55"/>
                    <a:pt x="237" y="0"/>
                    <a:pt x="170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70" y="106"/>
                    <a:pt x="86" y="106"/>
                  </a:cubicBezTo>
                  <a:cubicBezTo>
                    <a:pt x="104" y="106"/>
                    <a:pt x="116" y="89"/>
                    <a:pt x="116" y="77"/>
                  </a:cubicBezTo>
                  <a:cubicBezTo>
                    <a:pt x="116" y="58"/>
                    <a:pt x="99" y="58"/>
                    <a:pt x="90" y="58"/>
                  </a:cubicBezTo>
                  <a:cubicBezTo>
                    <a:pt x="114" y="17"/>
                    <a:pt x="153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2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3" y="388"/>
                    <a:pt x="43" y="332"/>
                    <a:pt x="43" y="326"/>
                  </a:cubicBezTo>
                  <a:cubicBezTo>
                    <a:pt x="43" y="311"/>
                    <a:pt x="56" y="235"/>
                    <a:pt x="79" y="202"/>
                  </a:cubicBezTo>
                  <a:cubicBezTo>
                    <a:pt x="100" y="171"/>
                    <a:pt x="127" y="154"/>
                    <a:pt x="161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7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2" name="Freeform 38">
              <a:extLst>
                <a:ext uri="{FF2B5EF4-FFF2-40B4-BE49-F238E27FC236}">
                  <a16:creationId xmlns:a16="http://schemas.microsoft.com/office/drawing/2014/main" id="{18A3ADA5-C7DC-4778-93E9-1492A4EA71DA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597652" y="1409701"/>
              <a:ext cx="168275" cy="160338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4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39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6 w 389"/>
                <a:gd name="T33" fmla="*/ 173 h 373"/>
                <a:gd name="T34" fmla="*/ 180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3 h 373"/>
                <a:gd name="T42" fmla="*/ 226 w 389"/>
                <a:gd name="T43" fmla="*/ 173 h 373"/>
                <a:gd name="T44" fmla="*/ 146 w 389"/>
                <a:gd name="T45" fmla="*/ 173 h 373"/>
                <a:gd name="T46" fmla="*/ 146 w 389"/>
                <a:gd name="T47" fmla="*/ 173 h 373"/>
                <a:gd name="T48" fmla="*/ 122 w 389"/>
                <a:gd name="T49" fmla="*/ 356 h 373"/>
                <a:gd name="T50" fmla="*/ 110 w 389"/>
                <a:gd name="T51" fmla="*/ 356 h 373"/>
                <a:gd name="T52" fmla="*/ 103 w 389"/>
                <a:gd name="T53" fmla="*/ 350 h 373"/>
                <a:gd name="T54" fmla="*/ 106 w 389"/>
                <a:gd name="T55" fmla="*/ 338 h 373"/>
                <a:gd name="T56" fmla="*/ 143 w 389"/>
                <a:gd name="T57" fmla="*/ 185 h 373"/>
                <a:gd name="T58" fmla="*/ 246 w 389"/>
                <a:gd name="T59" fmla="*/ 185 h 373"/>
                <a:gd name="T60" fmla="*/ 309 w 389"/>
                <a:gd name="T61" fmla="*/ 249 h 373"/>
                <a:gd name="T62" fmla="*/ 196 w 389"/>
                <a:gd name="T63" fmla="*/ 356 h 373"/>
                <a:gd name="T64" fmla="*/ 122 w 389"/>
                <a:gd name="T65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5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4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20"/>
                    <a:pt x="139" y="27"/>
                  </a:cubicBezTo>
                  <a:cubicBezTo>
                    <a:pt x="139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6" y="173"/>
                  </a:moveTo>
                  <a:lnTo>
                    <a:pt x="180" y="38"/>
                  </a:lnTo>
                  <a:cubicBezTo>
                    <a:pt x="185" y="19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6" y="173"/>
                  </a:lnTo>
                  <a:lnTo>
                    <a:pt x="146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4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0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3" name="Freeform 39">
              <a:extLst>
                <a:ext uri="{FF2B5EF4-FFF2-40B4-BE49-F238E27FC236}">
                  <a16:creationId xmlns:a16="http://schemas.microsoft.com/office/drawing/2014/main" id="{97F679D1-D8CB-496D-A64B-734476DDB356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773865" y="1528763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5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5 h 180"/>
                <a:gd name="T12" fmla="*/ 111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8 w 236"/>
                <a:gd name="T19" fmla="*/ 147 h 180"/>
                <a:gd name="T20" fmla="*/ 198 w 236"/>
                <a:gd name="T21" fmla="*/ 180 h 180"/>
                <a:gd name="T22" fmla="*/ 233 w 236"/>
                <a:gd name="T23" fmla="*/ 152 h 180"/>
                <a:gd name="T24" fmla="*/ 227 w 236"/>
                <a:gd name="T25" fmla="*/ 147 h 180"/>
                <a:gd name="T26" fmla="*/ 221 w 236"/>
                <a:gd name="T27" fmla="*/ 151 h 180"/>
                <a:gd name="T28" fmla="*/ 199 w 236"/>
                <a:gd name="T29" fmla="*/ 169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9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80"/>
                    <a:pt x="236" y="28"/>
                    <a:pt x="236" y="25"/>
                  </a:cubicBezTo>
                  <a:cubicBezTo>
                    <a:pt x="236" y="21"/>
                    <a:pt x="233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5"/>
                  </a:cubicBezTo>
                  <a:cubicBezTo>
                    <a:pt x="184" y="15"/>
                    <a:pt x="139" y="0"/>
                    <a:pt x="111" y="0"/>
                  </a:cubicBezTo>
                  <a:cubicBezTo>
                    <a:pt x="55" y="0"/>
                    <a:pt x="0" y="55"/>
                    <a:pt x="0" y="111"/>
                  </a:cubicBezTo>
                  <a:cubicBezTo>
                    <a:pt x="0" y="151"/>
                    <a:pt x="27" y="180"/>
                    <a:pt x="70" y="180"/>
                  </a:cubicBezTo>
                  <a:cubicBezTo>
                    <a:pt x="98" y="180"/>
                    <a:pt x="127" y="170"/>
                    <a:pt x="158" y="147"/>
                  </a:cubicBezTo>
                  <a:cubicBezTo>
                    <a:pt x="167" y="178"/>
                    <a:pt x="190" y="180"/>
                    <a:pt x="198" y="180"/>
                  </a:cubicBezTo>
                  <a:cubicBezTo>
                    <a:pt x="220" y="180"/>
                    <a:pt x="233" y="160"/>
                    <a:pt x="233" y="152"/>
                  </a:cubicBezTo>
                  <a:cubicBezTo>
                    <a:pt x="233" y="147"/>
                    <a:pt x="229" y="147"/>
                    <a:pt x="227" y="147"/>
                  </a:cubicBezTo>
                  <a:cubicBezTo>
                    <a:pt x="223" y="147"/>
                    <a:pt x="222" y="149"/>
                    <a:pt x="221" y="151"/>
                  </a:cubicBezTo>
                  <a:cubicBezTo>
                    <a:pt x="215" y="168"/>
                    <a:pt x="201" y="169"/>
                    <a:pt x="199" y="169"/>
                  </a:cubicBezTo>
                  <a:cubicBezTo>
                    <a:pt x="194" y="169"/>
                    <a:pt x="187" y="169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7" y="159"/>
                    <a:pt x="94" y="169"/>
                    <a:pt x="71" y="169"/>
                  </a:cubicBezTo>
                  <a:cubicBezTo>
                    <a:pt x="50" y="169"/>
                    <a:pt x="32" y="157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5" y="27"/>
                    <a:pt x="151" y="51"/>
                  </a:cubicBezTo>
                  <a:cubicBezTo>
                    <a:pt x="156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4" name="Freeform 40">
              <a:extLst>
                <a:ext uri="{FF2B5EF4-FFF2-40B4-BE49-F238E27FC236}">
                  <a16:creationId xmlns:a16="http://schemas.microsoft.com/office/drawing/2014/main" id="{29D9EFED-80E9-485B-913E-6D70E9D6F1B1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040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5" name="Freeform 41">
              <a:extLst>
                <a:ext uri="{FF2B5EF4-FFF2-40B4-BE49-F238E27FC236}">
                  <a16:creationId xmlns:a16="http://schemas.microsoft.com/office/drawing/2014/main" id="{190AB52B-077E-4B5D-8EAD-F1FA34C4C04A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7038977" y="1465263"/>
              <a:ext cx="127000" cy="155575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6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6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0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6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DF9C8E19-375A-4C23-A23F-A895B2C2FFC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7181852" y="1371601"/>
              <a:ext cx="152400" cy="117475"/>
            </a:xfrm>
            <a:custGeom>
              <a:avLst/>
              <a:gdLst>
                <a:gd name="T0" fmla="*/ 195 w 353"/>
                <a:gd name="T1" fmla="*/ 112 h 272"/>
                <a:gd name="T2" fmla="*/ 192 w 353"/>
                <a:gd name="T3" fmla="*/ 107 h 272"/>
                <a:gd name="T4" fmla="*/ 203 w 353"/>
                <a:gd name="T5" fmla="*/ 98 h 272"/>
                <a:gd name="T6" fmla="*/ 291 w 353"/>
                <a:gd name="T7" fmla="*/ 36 h 272"/>
                <a:gd name="T8" fmla="*/ 344 w 353"/>
                <a:gd name="T9" fmla="*/ 13 h 272"/>
                <a:gd name="T10" fmla="*/ 353 w 353"/>
                <a:gd name="T11" fmla="*/ 5 h 272"/>
                <a:gd name="T12" fmla="*/ 347 w 353"/>
                <a:gd name="T13" fmla="*/ 0 h 272"/>
                <a:gd name="T14" fmla="*/ 333 w 353"/>
                <a:gd name="T15" fmla="*/ 1 h 272"/>
                <a:gd name="T16" fmla="*/ 317 w 353"/>
                <a:gd name="T17" fmla="*/ 1 h 272"/>
                <a:gd name="T18" fmla="*/ 296 w 353"/>
                <a:gd name="T19" fmla="*/ 1 h 272"/>
                <a:gd name="T20" fmla="*/ 275 w 353"/>
                <a:gd name="T21" fmla="*/ 0 h 272"/>
                <a:gd name="T22" fmla="*/ 267 w 353"/>
                <a:gd name="T23" fmla="*/ 8 h 272"/>
                <a:gd name="T24" fmla="*/ 273 w 353"/>
                <a:gd name="T25" fmla="*/ 13 h 272"/>
                <a:gd name="T26" fmla="*/ 283 w 353"/>
                <a:gd name="T27" fmla="*/ 19 h 272"/>
                <a:gd name="T28" fmla="*/ 274 w 353"/>
                <a:gd name="T29" fmla="*/ 33 h 272"/>
                <a:gd name="T30" fmla="*/ 271 w 353"/>
                <a:gd name="T31" fmla="*/ 36 h 272"/>
                <a:gd name="T32" fmla="*/ 266 w 353"/>
                <a:gd name="T33" fmla="*/ 40 h 272"/>
                <a:gd name="T34" fmla="*/ 104 w 353"/>
                <a:gd name="T35" fmla="*/ 157 h 272"/>
                <a:gd name="T36" fmla="*/ 135 w 353"/>
                <a:gd name="T37" fmla="*/ 31 h 272"/>
                <a:gd name="T38" fmla="*/ 168 w 353"/>
                <a:gd name="T39" fmla="*/ 13 h 272"/>
                <a:gd name="T40" fmla="*/ 181 w 353"/>
                <a:gd name="T41" fmla="*/ 6 h 272"/>
                <a:gd name="T42" fmla="*/ 174 w 353"/>
                <a:gd name="T43" fmla="*/ 0 h 272"/>
                <a:gd name="T44" fmla="*/ 150 w 353"/>
                <a:gd name="T45" fmla="*/ 1 h 272"/>
                <a:gd name="T46" fmla="*/ 125 w 353"/>
                <a:gd name="T47" fmla="*/ 1 h 272"/>
                <a:gd name="T48" fmla="*/ 73 w 353"/>
                <a:gd name="T49" fmla="*/ 0 h 272"/>
                <a:gd name="T50" fmla="*/ 65 w 353"/>
                <a:gd name="T51" fmla="*/ 8 h 272"/>
                <a:gd name="T52" fmla="*/ 77 w 353"/>
                <a:gd name="T53" fmla="*/ 13 h 272"/>
                <a:gd name="T54" fmla="*/ 102 w 353"/>
                <a:gd name="T55" fmla="*/ 20 h 272"/>
                <a:gd name="T56" fmla="*/ 100 w 353"/>
                <a:gd name="T57" fmla="*/ 27 h 272"/>
                <a:gd name="T58" fmla="*/ 47 w 353"/>
                <a:gd name="T59" fmla="*/ 241 h 272"/>
                <a:gd name="T60" fmla="*/ 13 w 353"/>
                <a:gd name="T61" fmla="*/ 259 h 272"/>
                <a:gd name="T62" fmla="*/ 0 w 353"/>
                <a:gd name="T63" fmla="*/ 267 h 272"/>
                <a:gd name="T64" fmla="*/ 7 w 353"/>
                <a:gd name="T65" fmla="*/ 272 h 272"/>
                <a:gd name="T66" fmla="*/ 31 w 353"/>
                <a:gd name="T67" fmla="*/ 271 h 272"/>
                <a:gd name="T68" fmla="*/ 83 w 353"/>
                <a:gd name="T69" fmla="*/ 271 h 272"/>
                <a:gd name="T70" fmla="*/ 108 w 353"/>
                <a:gd name="T71" fmla="*/ 272 h 272"/>
                <a:gd name="T72" fmla="*/ 116 w 353"/>
                <a:gd name="T73" fmla="*/ 265 h 272"/>
                <a:gd name="T74" fmla="*/ 105 w 353"/>
                <a:gd name="T75" fmla="*/ 259 h 272"/>
                <a:gd name="T76" fmla="*/ 90 w 353"/>
                <a:gd name="T77" fmla="*/ 258 h 272"/>
                <a:gd name="T78" fmla="*/ 80 w 353"/>
                <a:gd name="T79" fmla="*/ 253 h 272"/>
                <a:gd name="T80" fmla="*/ 84 w 353"/>
                <a:gd name="T81" fmla="*/ 234 h 272"/>
                <a:gd name="T82" fmla="*/ 99 w 353"/>
                <a:gd name="T83" fmla="*/ 174 h 272"/>
                <a:gd name="T84" fmla="*/ 163 w 353"/>
                <a:gd name="T85" fmla="*/ 128 h 272"/>
                <a:gd name="T86" fmla="*/ 211 w 353"/>
                <a:gd name="T87" fmla="*/ 226 h 272"/>
                <a:gd name="T88" fmla="*/ 219 w 353"/>
                <a:gd name="T89" fmla="*/ 242 h 272"/>
                <a:gd name="T90" fmla="*/ 221 w 353"/>
                <a:gd name="T91" fmla="*/ 248 h 272"/>
                <a:gd name="T92" fmla="*/ 202 w 353"/>
                <a:gd name="T93" fmla="*/ 259 h 272"/>
                <a:gd name="T94" fmla="*/ 192 w 353"/>
                <a:gd name="T95" fmla="*/ 267 h 272"/>
                <a:gd name="T96" fmla="*/ 199 w 353"/>
                <a:gd name="T97" fmla="*/ 272 h 272"/>
                <a:gd name="T98" fmla="*/ 222 w 353"/>
                <a:gd name="T99" fmla="*/ 271 h 272"/>
                <a:gd name="T100" fmla="*/ 245 w 353"/>
                <a:gd name="T101" fmla="*/ 271 h 272"/>
                <a:gd name="T102" fmla="*/ 286 w 353"/>
                <a:gd name="T103" fmla="*/ 272 h 272"/>
                <a:gd name="T104" fmla="*/ 293 w 353"/>
                <a:gd name="T105" fmla="*/ 265 h 272"/>
                <a:gd name="T106" fmla="*/ 285 w 353"/>
                <a:gd name="T107" fmla="*/ 259 h 272"/>
                <a:gd name="T108" fmla="*/ 258 w 353"/>
                <a:gd name="T109" fmla="*/ 242 h 272"/>
                <a:gd name="T110" fmla="*/ 195 w 353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3" h="272">
                  <a:moveTo>
                    <a:pt x="195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9" y="101"/>
                    <a:pt x="203" y="98"/>
                  </a:cubicBezTo>
                  <a:cubicBezTo>
                    <a:pt x="235" y="75"/>
                    <a:pt x="278" y="44"/>
                    <a:pt x="291" y="36"/>
                  </a:cubicBezTo>
                  <a:cubicBezTo>
                    <a:pt x="311" y="23"/>
                    <a:pt x="326" y="15"/>
                    <a:pt x="344" y="13"/>
                  </a:cubicBezTo>
                  <a:cubicBezTo>
                    <a:pt x="347" y="13"/>
                    <a:pt x="353" y="12"/>
                    <a:pt x="353" y="5"/>
                  </a:cubicBezTo>
                  <a:cubicBezTo>
                    <a:pt x="352" y="2"/>
                    <a:pt x="350" y="0"/>
                    <a:pt x="347" y="0"/>
                  </a:cubicBezTo>
                  <a:cubicBezTo>
                    <a:pt x="347" y="0"/>
                    <a:pt x="335" y="1"/>
                    <a:pt x="333" y="1"/>
                  </a:cubicBezTo>
                  <a:lnTo>
                    <a:pt x="317" y="1"/>
                  </a:lnTo>
                  <a:cubicBezTo>
                    <a:pt x="310" y="1"/>
                    <a:pt x="300" y="1"/>
                    <a:pt x="296" y="1"/>
                  </a:cubicBezTo>
                  <a:cubicBezTo>
                    <a:pt x="294" y="1"/>
                    <a:pt x="278" y="0"/>
                    <a:pt x="275" y="0"/>
                  </a:cubicBezTo>
                  <a:cubicBezTo>
                    <a:pt x="272" y="0"/>
                    <a:pt x="267" y="0"/>
                    <a:pt x="267" y="8"/>
                  </a:cubicBezTo>
                  <a:cubicBezTo>
                    <a:pt x="267" y="8"/>
                    <a:pt x="267" y="13"/>
                    <a:pt x="273" y="13"/>
                  </a:cubicBezTo>
                  <a:cubicBezTo>
                    <a:pt x="276" y="14"/>
                    <a:pt x="283" y="14"/>
                    <a:pt x="283" y="19"/>
                  </a:cubicBezTo>
                  <a:cubicBezTo>
                    <a:pt x="283" y="26"/>
                    <a:pt x="275" y="32"/>
                    <a:pt x="274" y="33"/>
                  </a:cubicBezTo>
                  <a:lnTo>
                    <a:pt x="271" y="36"/>
                  </a:lnTo>
                  <a:cubicBezTo>
                    <a:pt x="270" y="37"/>
                    <a:pt x="268" y="38"/>
                    <a:pt x="266" y="40"/>
                  </a:cubicBezTo>
                  <a:lnTo>
                    <a:pt x="104" y="157"/>
                  </a:lnTo>
                  <a:lnTo>
                    <a:pt x="135" y="31"/>
                  </a:lnTo>
                  <a:cubicBezTo>
                    <a:pt x="139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1" y="0"/>
                    <a:pt x="174" y="0"/>
                  </a:cubicBezTo>
                  <a:cubicBezTo>
                    <a:pt x="167" y="0"/>
                    <a:pt x="157" y="1"/>
                    <a:pt x="150" y="1"/>
                  </a:cubicBezTo>
                  <a:lnTo>
                    <a:pt x="125" y="1"/>
                  </a:lnTo>
                  <a:cubicBezTo>
                    <a:pt x="86" y="1"/>
                    <a:pt x="76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2" y="13"/>
                    <a:pt x="102" y="20"/>
                  </a:cubicBezTo>
                  <a:cubicBezTo>
                    <a:pt x="102" y="21"/>
                    <a:pt x="101" y="22"/>
                    <a:pt x="100" y="27"/>
                  </a:cubicBezTo>
                  <a:lnTo>
                    <a:pt x="47" y="241"/>
                  </a:lnTo>
                  <a:cubicBezTo>
                    <a:pt x="43" y="256"/>
                    <a:pt x="42" y="259"/>
                    <a:pt x="13" y="259"/>
                  </a:cubicBezTo>
                  <a:cubicBezTo>
                    <a:pt x="5" y="259"/>
                    <a:pt x="0" y="259"/>
                    <a:pt x="0" y="267"/>
                  </a:cubicBezTo>
                  <a:cubicBezTo>
                    <a:pt x="0" y="268"/>
                    <a:pt x="2" y="272"/>
                    <a:pt x="7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83" y="271"/>
                  </a:lnTo>
                  <a:cubicBezTo>
                    <a:pt x="89" y="271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2" y="259"/>
                    <a:pt x="105" y="259"/>
                  </a:cubicBezTo>
                  <a:cubicBezTo>
                    <a:pt x="102" y="259"/>
                    <a:pt x="96" y="259"/>
                    <a:pt x="90" y="258"/>
                  </a:cubicBezTo>
                  <a:cubicBezTo>
                    <a:pt x="81" y="258"/>
                    <a:pt x="80" y="257"/>
                    <a:pt x="80" y="253"/>
                  </a:cubicBezTo>
                  <a:cubicBezTo>
                    <a:pt x="80" y="250"/>
                    <a:pt x="83" y="240"/>
                    <a:pt x="84" y="234"/>
                  </a:cubicBezTo>
                  <a:lnTo>
                    <a:pt x="99" y="174"/>
                  </a:lnTo>
                  <a:lnTo>
                    <a:pt x="163" y="128"/>
                  </a:lnTo>
                  <a:lnTo>
                    <a:pt x="211" y="226"/>
                  </a:lnTo>
                  <a:cubicBezTo>
                    <a:pt x="213" y="229"/>
                    <a:pt x="217" y="238"/>
                    <a:pt x="219" y="242"/>
                  </a:cubicBezTo>
                  <a:cubicBezTo>
                    <a:pt x="221" y="246"/>
                    <a:pt x="221" y="246"/>
                    <a:pt x="221" y="248"/>
                  </a:cubicBezTo>
                  <a:cubicBezTo>
                    <a:pt x="221" y="259"/>
                    <a:pt x="206" y="259"/>
                    <a:pt x="202" y="259"/>
                  </a:cubicBezTo>
                  <a:cubicBezTo>
                    <a:pt x="198" y="259"/>
                    <a:pt x="192" y="259"/>
                    <a:pt x="192" y="267"/>
                  </a:cubicBezTo>
                  <a:cubicBezTo>
                    <a:pt x="192" y="267"/>
                    <a:pt x="193" y="272"/>
                    <a:pt x="199" y="272"/>
                  </a:cubicBezTo>
                  <a:cubicBezTo>
                    <a:pt x="203" y="272"/>
                    <a:pt x="218" y="271"/>
                    <a:pt x="222" y="271"/>
                  </a:cubicBezTo>
                  <a:lnTo>
                    <a:pt x="245" y="271"/>
                  </a:lnTo>
                  <a:cubicBezTo>
                    <a:pt x="282" y="271"/>
                    <a:pt x="280" y="272"/>
                    <a:pt x="286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8" y="259"/>
                    <a:pt x="285" y="259"/>
                  </a:cubicBezTo>
                  <a:cubicBezTo>
                    <a:pt x="270" y="259"/>
                    <a:pt x="264" y="256"/>
                    <a:pt x="258" y="242"/>
                  </a:cubicBezTo>
                  <a:lnTo>
                    <a:pt x="195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FDC677A2-6B04-47A5-995B-A125A1149B6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7178677" y="1524001"/>
              <a:ext cx="98425" cy="153988"/>
            </a:xfrm>
            <a:custGeom>
              <a:avLst/>
              <a:gdLst>
                <a:gd name="T0" fmla="*/ 227 w 228"/>
                <a:gd name="T1" fmla="*/ 55 h 359"/>
                <a:gd name="T2" fmla="*/ 165 w 228"/>
                <a:gd name="T3" fmla="*/ 0 h 359"/>
                <a:gd name="T4" fmla="*/ 64 w 228"/>
                <a:gd name="T5" fmla="*/ 102 h 359"/>
                <a:gd name="T6" fmla="*/ 1 w 228"/>
                <a:gd name="T7" fmla="*/ 354 h 359"/>
                <a:gd name="T8" fmla="*/ 6 w 228"/>
                <a:gd name="T9" fmla="*/ 359 h 359"/>
                <a:gd name="T10" fmla="*/ 13 w 228"/>
                <a:gd name="T11" fmla="*/ 356 h 359"/>
                <a:gd name="T12" fmla="*/ 40 w 228"/>
                <a:gd name="T13" fmla="*/ 249 h 359"/>
                <a:gd name="T14" fmla="*/ 97 w 228"/>
                <a:gd name="T15" fmla="*/ 285 h 359"/>
                <a:gd name="T16" fmla="*/ 212 w 228"/>
                <a:gd name="T17" fmla="*/ 182 h 359"/>
                <a:gd name="T18" fmla="*/ 182 w 228"/>
                <a:gd name="T19" fmla="*/ 122 h 359"/>
                <a:gd name="T20" fmla="*/ 194 w 228"/>
                <a:gd name="T21" fmla="*/ 115 h 359"/>
                <a:gd name="T22" fmla="*/ 228 w 228"/>
                <a:gd name="T23" fmla="*/ 55 h 359"/>
                <a:gd name="T24" fmla="*/ 227 w 228"/>
                <a:gd name="T25" fmla="*/ 55 h 359"/>
                <a:gd name="T26" fmla="*/ 149 w 228"/>
                <a:gd name="T27" fmla="*/ 122 h 359"/>
                <a:gd name="T28" fmla="*/ 127 w 228"/>
                <a:gd name="T29" fmla="*/ 124 h 359"/>
                <a:gd name="T30" fmla="*/ 114 w 228"/>
                <a:gd name="T31" fmla="*/ 123 h 359"/>
                <a:gd name="T32" fmla="*/ 137 w 228"/>
                <a:gd name="T33" fmla="*/ 121 h 359"/>
                <a:gd name="T34" fmla="*/ 149 w 228"/>
                <a:gd name="T35" fmla="*/ 122 h 359"/>
                <a:gd name="T36" fmla="*/ 202 w 228"/>
                <a:gd name="T37" fmla="*/ 47 h 359"/>
                <a:gd name="T38" fmla="*/ 180 w 228"/>
                <a:gd name="T39" fmla="*/ 104 h 359"/>
                <a:gd name="T40" fmla="*/ 167 w 228"/>
                <a:gd name="T41" fmla="*/ 114 h 359"/>
                <a:gd name="T42" fmla="*/ 135 w 228"/>
                <a:gd name="T43" fmla="*/ 110 h 359"/>
                <a:gd name="T44" fmla="*/ 100 w 228"/>
                <a:gd name="T45" fmla="*/ 124 h 359"/>
                <a:gd name="T46" fmla="*/ 131 w 228"/>
                <a:gd name="T47" fmla="*/ 135 h 359"/>
                <a:gd name="T48" fmla="*/ 166 w 228"/>
                <a:gd name="T49" fmla="*/ 130 h 359"/>
                <a:gd name="T50" fmla="*/ 184 w 228"/>
                <a:gd name="T51" fmla="*/ 172 h 359"/>
                <a:gd name="T52" fmla="*/ 165 w 228"/>
                <a:gd name="T53" fmla="*/ 238 h 359"/>
                <a:gd name="T54" fmla="*/ 95 w 228"/>
                <a:gd name="T55" fmla="*/ 274 h 359"/>
                <a:gd name="T56" fmla="*/ 48 w 228"/>
                <a:gd name="T57" fmla="*/ 226 h 359"/>
                <a:gd name="T58" fmla="*/ 50 w 228"/>
                <a:gd name="T59" fmla="*/ 211 h 359"/>
                <a:gd name="T60" fmla="*/ 76 w 228"/>
                <a:gd name="T61" fmla="*/ 105 h 359"/>
                <a:gd name="T62" fmla="*/ 163 w 228"/>
                <a:gd name="T63" fmla="*/ 12 h 359"/>
                <a:gd name="T64" fmla="*/ 202 w 228"/>
                <a:gd name="T65" fmla="*/ 47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9">
                  <a:moveTo>
                    <a:pt x="227" y="55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4" y="0"/>
                    <a:pt x="75" y="59"/>
                    <a:pt x="64" y="102"/>
                  </a:cubicBezTo>
                  <a:lnTo>
                    <a:pt x="1" y="354"/>
                  </a:lnTo>
                  <a:cubicBezTo>
                    <a:pt x="0" y="357"/>
                    <a:pt x="4" y="359"/>
                    <a:pt x="6" y="359"/>
                  </a:cubicBezTo>
                  <a:cubicBezTo>
                    <a:pt x="9" y="359"/>
                    <a:pt x="12" y="359"/>
                    <a:pt x="13" y="356"/>
                  </a:cubicBezTo>
                  <a:lnTo>
                    <a:pt x="40" y="249"/>
                  </a:lnTo>
                  <a:cubicBezTo>
                    <a:pt x="49" y="271"/>
                    <a:pt x="68" y="285"/>
                    <a:pt x="97" y="285"/>
                  </a:cubicBezTo>
                  <a:cubicBezTo>
                    <a:pt x="152" y="285"/>
                    <a:pt x="212" y="246"/>
                    <a:pt x="212" y="182"/>
                  </a:cubicBezTo>
                  <a:cubicBezTo>
                    <a:pt x="212" y="156"/>
                    <a:pt x="202" y="139"/>
                    <a:pt x="182" y="122"/>
                  </a:cubicBezTo>
                  <a:cubicBezTo>
                    <a:pt x="184" y="122"/>
                    <a:pt x="192" y="117"/>
                    <a:pt x="194" y="115"/>
                  </a:cubicBezTo>
                  <a:cubicBezTo>
                    <a:pt x="214" y="102"/>
                    <a:pt x="228" y="79"/>
                    <a:pt x="228" y="55"/>
                  </a:cubicBezTo>
                  <a:lnTo>
                    <a:pt x="227" y="55"/>
                  </a:lnTo>
                  <a:close/>
                  <a:moveTo>
                    <a:pt x="149" y="122"/>
                  </a:moveTo>
                  <a:cubicBezTo>
                    <a:pt x="142" y="123"/>
                    <a:pt x="135" y="124"/>
                    <a:pt x="127" y="124"/>
                  </a:cubicBezTo>
                  <a:cubicBezTo>
                    <a:pt x="123" y="124"/>
                    <a:pt x="118" y="124"/>
                    <a:pt x="114" y="123"/>
                  </a:cubicBezTo>
                  <a:cubicBezTo>
                    <a:pt x="122" y="121"/>
                    <a:pt x="129" y="121"/>
                    <a:pt x="137" y="121"/>
                  </a:cubicBezTo>
                  <a:cubicBezTo>
                    <a:pt x="141" y="121"/>
                    <a:pt x="145" y="121"/>
                    <a:pt x="149" y="122"/>
                  </a:cubicBezTo>
                  <a:close/>
                  <a:moveTo>
                    <a:pt x="202" y="47"/>
                  </a:moveTo>
                  <a:cubicBezTo>
                    <a:pt x="202" y="67"/>
                    <a:pt x="194" y="90"/>
                    <a:pt x="180" y="104"/>
                  </a:cubicBezTo>
                  <a:cubicBezTo>
                    <a:pt x="178" y="106"/>
                    <a:pt x="169" y="114"/>
                    <a:pt x="167" y="114"/>
                  </a:cubicBezTo>
                  <a:cubicBezTo>
                    <a:pt x="156" y="112"/>
                    <a:pt x="147" y="110"/>
                    <a:pt x="135" y="110"/>
                  </a:cubicBezTo>
                  <a:cubicBezTo>
                    <a:pt x="125" y="110"/>
                    <a:pt x="100" y="109"/>
                    <a:pt x="100" y="124"/>
                  </a:cubicBezTo>
                  <a:cubicBezTo>
                    <a:pt x="100" y="136"/>
                    <a:pt x="123" y="135"/>
                    <a:pt x="131" y="135"/>
                  </a:cubicBezTo>
                  <a:cubicBezTo>
                    <a:pt x="143" y="135"/>
                    <a:pt x="155" y="134"/>
                    <a:pt x="166" y="130"/>
                  </a:cubicBezTo>
                  <a:cubicBezTo>
                    <a:pt x="178" y="139"/>
                    <a:pt x="184" y="152"/>
                    <a:pt x="184" y="172"/>
                  </a:cubicBezTo>
                  <a:cubicBezTo>
                    <a:pt x="184" y="196"/>
                    <a:pt x="176" y="222"/>
                    <a:pt x="165" y="238"/>
                  </a:cubicBezTo>
                  <a:cubicBezTo>
                    <a:pt x="150" y="259"/>
                    <a:pt x="125" y="274"/>
                    <a:pt x="95" y="274"/>
                  </a:cubicBezTo>
                  <a:cubicBezTo>
                    <a:pt x="69" y="274"/>
                    <a:pt x="48" y="253"/>
                    <a:pt x="48" y="226"/>
                  </a:cubicBezTo>
                  <a:cubicBezTo>
                    <a:pt x="48" y="220"/>
                    <a:pt x="49" y="215"/>
                    <a:pt x="50" y="211"/>
                  </a:cubicBezTo>
                  <a:lnTo>
                    <a:pt x="76" y="105"/>
                  </a:lnTo>
                  <a:cubicBezTo>
                    <a:pt x="85" y="70"/>
                    <a:pt x="119" y="12"/>
                    <a:pt x="163" y="12"/>
                  </a:cubicBezTo>
                  <a:cubicBezTo>
                    <a:pt x="184" y="12"/>
                    <a:pt x="202" y="21"/>
                    <a:pt x="202" y="4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8B93B361-7C3D-4F46-83F3-8368EDA47B13}"/>
              </a:ext>
            </a:extLst>
          </p:cNvPr>
          <p:cNvSpPr/>
          <p:nvPr/>
        </p:nvSpPr>
        <p:spPr>
          <a:xfrm>
            <a:off x="1043608" y="1844824"/>
            <a:ext cx="115212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3" name="Gruppieren 1082">
            <a:extLst>
              <a:ext uri="{FF2B5EF4-FFF2-40B4-BE49-F238E27FC236}">
                <a16:creationId xmlns:a16="http://schemas.microsoft.com/office/drawing/2014/main" id="{0AA85C11-396C-4AD6-877B-67272518AB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361" y="2588841"/>
            <a:ext cx="982663" cy="201613"/>
            <a:chOff x="2541588" y="2540000"/>
            <a:chExt cx="982663" cy="201613"/>
          </a:xfrm>
        </p:grpSpPr>
        <p:sp>
          <p:nvSpPr>
            <p:cNvPr id="1071" name="Freeform 84">
              <a:extLst>
                <a:ext uri="{FF2B5EF4-FFF2-40B4-BE49-F238E27FC236}">
                  <a16:creationId xmlns:a16="http://schemas.microsoft.com/office/drawing/2014/main" id="{ED68D0AE-60B1-4C7D-A453-71A469C335D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541588" y="2540000"/>
              <a:ext cx="42863" cy="190500"/>
            </a:xfrm>
            <a:custGeom>
              <a:avLst/>
              <a:gdLst>
                <a:gd name="T0" fmla="*/ 126 w 126"/>
                <a:gd name="T1" fmla="*/ 541 h 547"/>
                <a:gd name="T2" fmla="*/ 117 w 126"/>
                <a:gd name="T3" fmla="*/ 529 h 547"/>
                <a:gd name="T4" fmla="*/ 31 w 126"/>
                <a:gd name="T5" fmla="*/ 273 h 547"/>
                <a:gd name="T6" fmla="*/ 119 w 126"/>
                <a:gd name="T7" fmla="*/ 15 h 547"/>
                <a:gd name="T8" fmla="*/ 126 w 126"/>
                <a:gd name="T9" fmla="*/ 6 h 547"/>
                <a:gd name="T10" fmla="*/ 121 w 126"/>
                <a:gd name="T11" fmla="*/ 0 h 547"/>
                <a:gd name="T12" fmla="*/ 34 w 126"/>
                <a:gd name="T13" fmla="*/ 107 h 547"/>
                <a:gd name="T14" fmla="*/ 0 w 126"/>
                <a:gd name="T15" fmla="*/ 273 h 547"/>
                <a:gd name="T16" fmla="*/ 36 w 126"/>
                <a:gd name="T17" fmla="*/ 444 h 547"/>
                <a:gd name="T18" fmla="*/ 121 w 126"/>
                <a:gd name="T19" fmla="*/ 547 h 547"/>
                <a:gd name="T20" fmla="*/ 126 w 126"/>
                <a:gd name="T21" fmla="*/ 541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7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4"/>
                  </a:cubicBezTo>
                  <a:cubicBezTo>
                    <a:pt x="68" y="511"/>
                    <a:pt x="115" y="547"/>
                    <a:pt x="121" y="547"/>
                  </a:cubicBezTo>
                  <a:cubicBezTo>
                    <a:pt x="124" y="547"/>
                    <a:pt x="126" y="545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2" name="Freeform 85">
              <a:extLst>
                <a:ext uri="{FF2B5EF4-FFF2-40B4-BE49-F238E27FC236}">
                  <a16:creationId xmlns:a16="http://schemas.microsoft.com/office/drawing/2014/main" id="{1301BC71-B06D-4177-AC0D-F8BCAFF18E95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60032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1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1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3" name="Freeform 86">
              <a:extLst>
                <a:ext uri="{FF2B5EF4-FFF2-40B4-BE49-F238E27FC236}">
                  <a16:creationId xmlns:a16="http://schemas.microsoft.com/office/drawing/2014/main" id="{2D878101-B04E-4E12-9F5F-C13E6ED635D0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14626" y="2649538"/>
              <a:ext cx="77788" cy="92075"/>
            </a:xfrm>
            <a:custGeom>
              <a:avLst/>
              <a:gdLst>
                <a:gd name="T0" fmla="*/ 84 w 230"/>
                <a:gd name="T1" fmla="*/ 35 h 262"/>
                <a:gd name="T2" fmla="*/ 89 w 230"/>
                <a:gd name="T3" fmla="*/ 12 h 262"/>
                <a:gd name="T4" fmla="*/ 76 w 230"/>
                <a:gd name="T5" fmla="*/ 0 h 262"/>
                <a:gd name="T6" fmla="*/ 57 w 230"/>
                <a:gd name="T7" fmla="*/ 19 h 262"/>
                <a:gd name="T8" fmla="*/ 2 w 230"/>
                <a:gd name="T9" fmla="*/ 240 h 262"/>
                <a:gd name="T10" fmla="*/ 0 w 230"/>
                <a:gd name="T11" fmla="*/ 249 h 262"/>
                <a:gd name="T12" fmla="*/ 13 w 230"/>
                <a:gd name="T13" fmla="*/ 262 h 262"/>
                <a:gd name="T14" fmla="*/ 30 w 230"/>
                <a:gd name="T15" fmla="*/ 251 h 262"/>
                <a:gd name="T16" fmla="*/ 50 w 230"/>
                <a:gd name="T17" fmla="*/ 168 h 262"/>
                <a:gd name="T18" fmla="*/ 91 w 230"/>
                <a:gd name="T19" fmla="*/ 180 h 262"/>
                <a:gd name="T20" fmla="*/ 146 w 230"/>
                <a:gd name="T21" fmla="*/ 151 h 262"/>
                <a:gd name="T22" fmla="*/ 185 w 230"/>
                <a:gd name="T23" fmla="*/ 180 h 262"/>
                <a:gd name="T24" fmla="*/ 216 w 230"/>
                <a:gd name="T25" fmla="*/ 158 h 262"/>
                <a:gd name="T26" fmla="*/ 230 w 230"/>
                <a:gd name="T27" fmla="*/ 119 h 262"/>
                <a:gd name="T28" fmla="*/ 223 w 230"/>
                <a:gd name="T29" fmla="*/ 114 h 262"/>
                <a:gd name="T30" fmla="*/ 215 w 230"/>
                <a:gd name="T31" fmla="*/ 126 h 262"/>
                <a:gd name="T32" fmla="*/ 187 w 230"/>
                <a:gd name="T33" fmla="*/ 169 h 262"/>
                <a:gd name="T34" fmla="*/ 174 w 230"/>
                <a:gd name="T35" fmla="*/ 150 h 262"/>
                <a:gd name="T36" fmla="*/ 181 w 230"/>
                <a:gd name="T37" fmla="*/ 114 h 262"/>
                <a:gd name="T38" fmla="*/ 191 w 230"/>
                <a:gd name="T39" fmla="*/ 74 h 262"/>
                <a:gd name="T40" fmla="*/ 199 w 230"/>
                <a:gd name="T41" fmla="*/ 43 h 262"/>
                <a:gd name="T42" fmla="*/ 205 w 230"/>
                <a:gd name="T43" fmla="*/ 16 h 262"/>
                <a:gd name="T44" fmla="*/ 192 w 230"/>
                <a:gd name="T45" fmla="*/ 4 h 262"/>
                <a:gd name="T46" fmla="*/ 171 w 230"/>
                <a:gd name="T47" fmla="*/ 32 h 262"/>
                <a:gd name="T48" fmla="*/ 163 w 230"/>
                <a:gd name="T49" fmla="*/ 65 h 262"/>
                <a:gd name="T50" fmla="*/ 151 w 230"/>
                <a:gd name="T51" fmla="*/ 115 h 262"/>
                <a:gd name="T52" fmla="*/ 147 w 230"/>
                <a:gd name="T53" fmla="*/ 131 h 262"/>
                <a:gd name="T54" fmla="*/ 126 w 230"/>
                <a:gd name="T55" fmla="*/ 156 h 262"/>
                <a:gd name="T56" fmla="*/ 93 w 230"/>
                <a:gd name="T57" fmla="*/ 169 h 262"/>
                <a:gd name="T58" fmla="*/ 61 w 230"/>
                <a:gd name="T59" fmla="*/ 134 h 262"/>
                <a:gd name="T60" fmla="*/ 67 w 230"/>
                <a:gd name="T61" fmla="*/ 102 h 262"/>
                <a:gd name="T62" fmla="*/ 84 w 230"/>
                <a:gd name="T63" fmla="*/ 3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0" h="262">
                  <a:moveTo>
                    <a:pt x="84" y="35"/>
                  </a:moveTo>
                  <a:cubicBezTo>
                    <a:pt x="86" y="27"/>
                    <a:pt x="89" y="14"/>
                    <a:pt x="89" y="12"/>
                  </a:cubicBezTo>
                  <a:cubicBezTo>
                    <a:pt x="89" y="4"/>
                    <a:pt x="83" y="0"/>
                    <a:pt x="76" y="0"/>
                  </a:cubicBezTo>
                  <a:cubicBezTo>
                    <a:pt x="62" y="0"/>
                    <a:pt x="59" y="13"/>
                    <a:pt x="57" y="19"/>
                  </a:cubicBezTo>
                  <a:lnTo>
                    <a:pt x="2" y="240"/>
                  </a:lnTo>
                  <a:cubicBezTo>
                    <a:pt x="0" y="246"/>
                    <a:pt x="0" y="248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30" y="251"/>
                  </a:cubicBezTo>
                  <a:cubicBezTo>
                    <a:pt x="31" y="248"/>
                    <a:pt x="42" y="200"/>
                    <a:pt x="50" y="168"/>
                  </a:cubicBezTo>
                  <a:cubicBezTo>
                    <a:pt x="57" y="173"/>
                    <a:pt x="71" y="180"/>
                    <a:pt x="91" y="180"/>
                  </a:cubicBezTo>
                  <a:cubicBezTo>
                    <a:pt x="124" y="180"/>
                    <a:pt x="145" y="153"/>
                    <a:pt x="146" y="151"/>
                  </a:cubicBezTo>
                  <a:cubicBezTo>
                    <a:pt x="154" y="179"/>
                    <a:pt x="181" y="180"/>
                    <a:pt x="185" y="180"/>
                  </a:cubicBezTo>
                  <a:cubicBezTo>
                    <a:pt x="204" y="180"/>
                    <a:pt x="213" y="165"/>
                    <a:pt x="216" y="158"/>
                  </a:cubicBezTo>
                  <a:cubicBezTo>
                    <a:pt x="224" y="143"/>
                    <a:pt x="230" y="120"/>
                    <a:pt x="230" y="119"/>
                  </a:cubicBezTo>
                  <a:cubicBezTo>
                    <a:pt x="230" y="116"/>
                    <a:pt x="228" y="114"/>
                    <a:pt x="223" y="114"/>
                  </a:cubicBezTo>
                  <a:cubicBezTo>
                    <a:pt x="218" y="114"/>
                    <a:pt x="218" y="116"/>
                    <a:pt x="215" y="126"/>
                  </a:cubicBezTo>
                  <a:cubicBezTo>
                    <a:pt x="210" y="148"/>
                    <a:pt x="202" y="169"/>
                    <a:pt x="187" y="169"/>
                  </a:cubicBezTo>
                  <a:cubicBezTo>
                    <a:pt x="177" y="169"/>
                    <a:pt x="174" y="161"/>
                    <a:pt x="174" y="150"/>
                  </a:cubicBezTo>
                  <a:cubicBezTo>
                    <a:pt x="174" y="143"/>
                    <a:pt x="178" y="126"/>
                    <a:pt x="181" y="114"/>
                  </a:cubicBezTo>
                  <a:lnTo>
                    <a:pt x="191" y="74"/>
                  </a:lnTo>
                  <a:cubicBezTo>
                    <a:pt x="194" y="63"/>
                    <a:pt x="196" y="55"/>
                    <a:pt x="199" y="43"/>
                  </a:cubicBezTo>
                  <a:cubicBezTo>
                    <a:pt x="201" y="34"/>
                    <a:pt x="205" y="19"/>
                    <a:pt x="205" y="16"/>
                  </a:cubicBezTo>
                  <a:cubicBezTo>
                    <a:pt x="205" y="6"/>
                    <a:pt x="197" y="4"/>
                    <a:pt x="192" y="4"/>
                  </a:cubicBezTo>
                  <a:cubicBezTo>
                    <a:pt x="178" y="4"/>
                    <a:pt x="176" y="14"/>
                    <a:pt x="171" y="32"/>
                  </a:cubicBezTo>
                  <a:lnTo>
                    <a:pt x="163" y="65"/>
                  </a:lnTo>
                  <a:lnTo>
                    <a:pt x="151" y="115"/>
                  </a:lnTo>
                  <a:lnTo>
                    <a:pt x="147" y="131"/>
                  </a:lnTo>
                  <a:cubicBezTo>
                    <a:pt x="146" y="133"/>
                    <a:pt x="135" y="148"/>
                    <a:pt x="126" y="156"/>
                  </a:cubicBezTo>
                  <a:cubicBezTo>
                    <a:pt x="119" y="161"/>
                    <a:pt x="108" y="169"/>
                    <a:pt x="93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5" y="112"/>
                    <a:pt x="67" y="102"/>
                  </a:cubicBezTo>
                  <a:lnTo>
                    <a:pt x="8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4" name="Freeform 87">
              <a:extLst>
                <a:ext uri="{FF2B5EF4-FFF2-40B4-BE49-F238E27FC236}">
                  <a16:creationId xmlns:a16="http://schemas.microsoft.com/office/drawing/2014/main" id="{430A3AB4-5760-40DA-9CCB-AD832B94E4C7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80987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2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2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5" name="Freeform 88">
              <a:extLst>
                <a:ext uri="{FF2B5EF4-FFF2-40B4-BE49-F238E27FC236}">
                  <a16:creationId xmlns:a16="http://schemas.microsoft.com/office/drawing/2014/main" id="{7332D119-F4A6-46F2-AD44-66E789465CCF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7351" y="2649538"/>
              <a:ext cx="66675" cy="61913"/>
            </a:xfrm>
            <a:custGeom>
              <a:avLst/>
              <a:gdLst>
                <a:gd name="T0" fmla="*/ 70 w 198"/>
                <a:gd name="T1" fmla="*/ 12 h 176"/>
                <a:gd name="T2" fmla="*/ 71 w 198"/>
                <a:gd name="T3" fmla="*/ 6 h 176"/>
                <a:gd name="T4" fmla="*/ 65 w 198"/>
                <a:gd name="T5" fmla="*/ 0 h 176"/>
                <a:gd name="T6" fmla="*/ 12 w 198"/>
                <a:gd name="T7" fmla="*/ 4 h 176"/>
                <a:gd name="T8" fmla="*/ 7 w 198"/>
                <a:gd name="T9" fmla="*/ 12 h 176"/>
                <a:gd name="T10" fmla="*/ 17 w 198"/>
                <a:gd name="T11" fmla="*/ 18 h 176"/>
                <a:gd name="T12" fmla="*/ 36 w 198"/>
                <a:gd name="T13" fmla="*/ 23 h 176"/>
                <a:gd name="T14" fmla="*/ 29 w 198"/>
                <a:gd name="T15" fmla="*/ 53 h 176"/>
                <a:gd name="T16" fmla="*/ 19 w 198"/>
                <a:gd name="T17" fmla="*/ 94 h 176"/>
                <a:gd name="T18" fmla="*/ 5 w 198"/>
                <a:gd name="T19" fmla="*/ 151 h 176"/>
                <a:gd name="T20" fmla="*/ 0 w 198"/>
                <a:gd name="T21" fmla="*/ 170 h 176"/>
                <a:gd name="T22" fmla="*/ 8 w 198"/>
                <a:gd name="T23" fmla="*/ 176 h 176"/>
                <a:gd name="T24" fmla="*/ 14 w 198"/>
                <a:gd name="T25" fmla="*/ 176 h 176"/>
                <a:gd name="T26" fmla="*/ 135 w 198"/>
                <a:gd name="T27" fmla="*/ 116 h 176"/>
                <a:gd name="T28" fmla="*/ 198 w 198"/>
                <a:gd name="T29" fmla="*/ 12 h 176"/>
                <a:gd name="T30" fmla="*/ 185 w 198"/>
                <a:gd name="T31" fmla="*/ 0 h 176"/>
                <a:gd name="T32" fmla="*/ 168 w 198"/>
                <a:gd name="T33" fmla="*/ 15 h 176"/>
                <a:gd name="T34" fmla="*/ 33 w 198"/>
                <a:gd name="T35" fmla="*/ 160 h 176"/>
                <a:gd name="T36" fmla="*/ 70 w 198"/>
                <a:gd name="T37" fmla="*/ 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6">
                  <a:moveTo>
                    <a:pt x="70" y="12"/>
                  </a:moveTo>
                  <a:cubicBezTo>
                    <a:pt x="70" y="10"/>
                    <a:pt x="71" y="8"/>
                    <a:pt x="71" y="6"/>
                  </a:cubicBezTo>
                  <a:cubicBezTo>
                    <a:pt x="71" y="5"/>
                    <a:pt x="71" y="0"/>
                    <a:pt x="65" y="0"/>
                  </a:cubicBezTo>
                  <a:cubicBezTo>
                    <a:pt x="58" y="0"/>
                    <a:pt x="19" y="4"/>
                    <a:pt x="12" y="4"/>
                  </a:cubicBezTo>
                  <a:cubicBezTo>
                    <a:pt x="8" y="5"/>
                    <a:pt x="7" y="8"/>
                    <a:pt x="7" y="12"/>
                  </a:cubicBezTo>
                  <a:cubicBezTo>
                    <a:pt x="7" y="18"/>
                    <a:pt x="12" y="18"/>
                    <a:pt x="17" y="18"/>
                  </a:cubicBezTo>
                  <a:cubicBezTo>
                    <a:pt x="26" y="18"/>
                    <a:pt x="36" y="18"/>
                    <a:pt x="36" y="23"/>
                  </a:cubicBezTo>
                  <a:cubicBezTo>
                    <a:pt x="36" y="26"/>
                    <a:pt x="32" y="43"/>
                    <a:pt x="29" y="53"/>
                  </a:cubicBezTo>
                  <a:cubicBezTo>
                    <a:pt x="27" y="61"/>
                    <a:pt x="21" y="88"/>
                    <a:pt x="19" y="94"/>
                  </a:cubicBezTo>
                  <a:lnTo>
                    <a:pt x="5" y="151"/>
                  </a:lnTo>
                  <a:cubicBezTo>
                    <a:pt x="3" y="158"/>
                    <a:pt x="0" y="169"/>
                    <a:pt x="0" y="170"/>
                  </a:cubicBezTo>
                  <a:cubicBezTo>
                    <a:pt x="0" y="176"/>
                    <a:pt x="6" y="176"/>
                    <a:pt x="8" y="176"/>
                  </a:cubicBezTo>
                  <a:lnTo>
                    <a:pt x="14" y="176"/>
                  </a:lnTo>
                  <a:cubicBezTo>
                    <a:pt x="51" y="170"/>
                    <a:pt x="96" y="151"/>
                    <a:pt x="135" y="116"/>
                  </a:cubicBezTo>
                  <a:cubicBezTo>
                    <a:pt x="190" y="67"/>
                    <a:pt x="198" y="14"/>
                    <a:pt x="198" y="12"/>
                  </a:cubicBezTo>
                  <a:cubicBezTo>
                    <a:pt x="198" y="4"/>
                    <a:pt x="192" y="0"/>
                    <a:pt x="185" y="0"/>
                  </a:cubicBezTo>
                  <a:cubicBezTo>
                    <a:pt x="178" y="0"/>
                    <a:pt x="171" y="4"/>
                    <a:pt x="168" y="15"/>
                  </a:cubicBezTo>
                  <a:cubicBezTo>
                    <a:pt x="141" y="106"/>
                    <a:pt x="74" y="148"/>
                    <a:pt x="33" y="160"/>
                  </a:cubicBezTo>
                  <a:lnTo>
                    <a:pt x="70" y="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6" name="Freeform 89">
              <a:extLst>
                <a:ext uri="{FF2B5EF4-FFF2-40B4-BE49-F238E27FC236}">
                  <a16:creationId xmlns:a16="http://schemas.microsoft.com/office/drawing/2014/main" id="{11B6A654-277D-45FA-95A1-B0D21A23032D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028951" y="2540000"/>
              <a:ext cx="7938" cy="190500"/>
            </a:xfrm>
            <a:custGeom>
              <a:avLst/>
              <a:gdLst>
                <a:gd name="T0" fmla="*/ 21 w 21"/>
                <a:gd name="T1" fmla="*/ 20 h 546"/>
                <a:gd name="T2" fmla="*/ 11 w 21"/>
                <a:gd name="T3" fmla="*/ 0 h 546"/>
                <a:gd name="T4" fmla="*/ 0 w 21"/>
                <a:gd name="T5" fmla="*/ 20 h 546"/>
                <a:gd name="T6" fmla="*/ 0 w 21"/>
                <a:gd name="T7" fmla="*/ 527 h 546"/>
                <a:gd name="T8" fmla="*/ 11 w 21"/>
                <a:gd name="T9" fmla="*/ 546 h 546"/>
                <a:gd name="T10" fmla="*/ 21 w 21"/>
                <a:gd name="T11" fmla="*/ 527 h 546"/>
                <a:gd name="T12" fmla="*/ 21 w 21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46">
                  <a:moveTo>
                    <a:pt x="21" y="20"/>
                  </a:moveTo>
                  <a:cubicBezTo>
                    <a:pt x="21" y="10"/>
                    <a:pt x="21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7"/>
                  </a:lnTo>
                  <a:cubicBezTo>
                    <a:pt x="0" y="537"/>
                    <a:pt x="0" y="546"/>
                    <a:pt x="11" y="546"/>
                  </a:cubicBezTo>
                  <a:cubicBezTo>
                    <a:pt x="21" y="546"/>
                    <a:pt x="21" y="537"/>
                    <a:pt x="21" y="527"/>
                  </a:cubicBezTo>
                  <a:lnTo>
                    <a:pt x="21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7" name="Freeform 90">
              <a:extLst>
                <a:ext uri="{FF2B5EF4-FFF2-40B4-BE49-F238E27FC236}">
                  <a16:creationId xmlns:a16="http://schemas.microsoft.com/office/drawing/2014/main" id="{7139396F-D0AC-4BB1-AF55-303B17F8C7F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306387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2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2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8" name="Freeform 91">
              <a:extLst>
                <a:ext uri="{FF2B5EF4-FFF2-40B4-BE49-F238E27FC236}">
                  <a16:creationId xmlns:a16="http://schemas.microsoft.com/office/drawing/2014/main" id="{9FF07512-3B28-4855-8DCE-11725862F54B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181351" y="2649538"/>
              <a:ext cx="71438" cy="63500"/>
            </a:xfrm>
            <a:custGeom>
              <a:avLst/>
              <a:gdLst>
                <a:gd name="T0" fmla="*/ 74 w 209"/>
                <a:gd name="T1" fmla="*/ 74 h 180"/>
                <a:gd name="T2" fmla="*/ 114 w 209"/>
                <a:gd name="T3" fmla="*/ 45 h 180"/>
                <a:gd name="T4" fmla="*/ 156 w 209"/>
                <a:gd name="T5" fmla="*/ 19 h 180"/>
                <a:gd name="T6" fmla="*/ 155 w 209"/>
                <a:gd name="T7" fmla="*/ 26 h 180"/>
                <a:gd name="T8" fmla="*/ 171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9 w 209"/>
                <a:gd name="T21" fmla="*/ 12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1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1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6 w 209"/>
                <a:gd name="T49" fmla="*/ 123 h 180"/>
                <a:gd name="T50" fmla="*/ 161 w 209"/>
                <a:gd name="T51" fmla="*/ 169 h 180"/>
                <a:gd name="T52" fmla="*/ 149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4"/>
                  </a:moveTo>
                  <a:cubicBezTo>
                    <a:pt x="87" y="66"/>
                    <a:pt x="105" y="53"/>
                    <a:pt x="114" y="45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1" y="41"/>
                    <a:pt x="171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1" y="4"/>
                    <a:pt x="125" y="23"/>
                    <a:pt x="107" y="38"/>
                  </a:cubicBezTo>
                  <a:cubicBezTo>
                    <a:pt x="83" y="56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9" y="14"/>
                    <a:pt x="69" y="12"/>
                  </a:cubicBezTo>
                  <a:cubicBezTo>
                    <a:pt x="69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1" y="85"/>
                  </a:lnTo>
                  <a:cubicBezTo>
                    <a:pt x="84" y="86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1"/>
                    <a:pt x="120" y="138"/>
                    <a:pt x="120" y="139"/>
                  </a:cubicBezTo>
                  <a:cubicBezTo>
                    <a:pt x="120" y="163"/>
                    <a:pt x="137" y="180"/>
                    <a:pt x="161" y="180"/>
                  </a:cubicBezTo>
                  <a:cubicBezTo>
                    <a:pt x="176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6" y="114"/>
                    <a:pt x="203" y="114"/>
                  </a:cubicBezTo>
                  <a:cubicBezTo>
                    <a:pt x="198" y="114"/>
                    <a:pt x="197" y="116"/>
                    <a:pt x="196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9" y="160"/>
                    <a:pt x="149" y="149"/>
                  </a:cubicBezTo>
                  <a:cubicBezTo>
                    <a:pt x="149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9" name="Freeform 92">
              <a:extLst>
                <a:ext uri="{FF2B5EF4-FFF2-40B4-BE49-F238E27FC236}">
                  <a16:creationId xmlns:a16="http://schemas.microsoft.com/office/drawing/2014/main" id="{8DA147AB-9C43-4749-8C13-4E15660CC8F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270251" y="2598738"/>
              <a:ext cx="103188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0 w 307"/>
                <a:gd name="T5" fmla="*/ 6 h 354"/>
                <a:gd name="T6" fmla="*/ 291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2 w 307"/>
                <a:gd name="T17" fmla="*/ 42 h 354"/>
                <a:gd name="T18" fmla="*/ 30 w 307"/>
                <a:gd name="T19" fmla="*/ 36 h 354"/>
                <a:gd name="T20" fmla="*/ 58 w 307"/>
                <a:gd name="T21" fmla="*/ 12 h 354"/>
                <a:gd name="T22" fmla="*/ 100 w 307"/>
                <a:gd name="T23" fmla="*/ 78 h 354"/>
                <a:gd name="T24" fmla="*/ 135 w 307"/>
                <a:gd name="T25" fmla="*/ 186 h 354"/>
                <a:gd name="T26" fmla="*/ 131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6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4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0" y="6"/>
                  </a:cubicBezTo>
                  <a:cubicBezTo>
                    <a:pt x="297" y="6"/>
                    <a:pt x="295" y="9"/>
                    <a:pt x="291" y="13"/>
                  </a:cubicBezTo>
                  <a:lnTo>
                    <a:pt x="167" y="152"/>
                  </a:lnTo>
                  <a:cubicBezTo>
                    <a:pt x="145" y="83"/>
                    <a:pt x="140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0" y="0"/>
                    <a:pt x="16" y="29"/>
                    <a:pt x="16" y="36"/>
                  </a:cubicBezTo>
                  <a:cubicBezTo>
                    <a:pt x="16" y="37"/>
                    <a:pt x="16" y="42"/>
                    <a:pt x="22" y="42"/>
                  </a:cubicBezTo>
                  <a:cubicBezTo>
                    <a:pt x="27" y="42"/>
                    <a:pt x="28" y="39"/>
                    <a:pt x="30" y="36"/>
                  </a:cubicBezTo>
                  <a:cubicBezTo>
                    <a:pt x="38" y="15"/>
                    <a:pt x="55" y="12"/>
                    <a:pt x="58" y="12"/>
                  </a:cubicBezTo>
                  <a:cubicBezTo>
                    <a:pt x="75" y="12"/>
                    <a:pt x="91" y="54"/>
                    <a:pt x="100" y="78"/>
                  </a:cubicBezTo>
                  <a:cubicBezTo>
                    <a:pt x="118" y="121"/>
                    <a:pt x="135" y="185"/>
                    <a:pt x="135" y="186"/>
                  </a:cubicBezTo>
                  <a:cubicBezTo>
                    <a:pt x="135" y="187"/>
                    <a:pt x="135" y="188"/>
                    <a:pt x="131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6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7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6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4" y="312"/>
                  </a:cubicBezTo>
                  <a:cubicBezTo>
                    <a:pt x="279" y="312"/>
                    <a:pt x="278" y="315"/>
                    <a:pt x="277" y="320"/>
                  </a:cubicBezTo>
                  <a:cubicBezTo>
                    <a:pt x="272" y="333"/>
                    <a:pt x="258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0" name="Freeform 93">
              <a:extLst>
                <a:ext uri="{FF2B5EF4-FFF2-40B4-BE49-F238E27FC236}">
                  <a16:creationId xmlns:a16="http://schemas.microsoft.com/office/drawing/2014/main" id="{F8AF687E-0548-4D96-B646-3A7908BEF1D7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387726" y="2617788"/>
              <a:ext cx="69850" cy="98425"/>
            </a:xfrm>
            <a:custGeom>
              <a:avLst/>
              <a:gdLst>
                <a:gd name="T0" fmla="*/ 128 w 210"/>
                <a:gd name="T1" fmla="*/ 162 h 282"/>
                <a:gd name="T2" fmla="*/ 171 w 210"/>
                <a:gd name="T3" fmla="*/ 271 h 282"/>
                <a:gd name="T4" fmla="*/ 196 w 210"/>
                <a:gd name="T5" fmla="*/ 281 h 282"/>
                <a:gd name="T6" fmla="*/ 210 w 210"/>
                <a:gd name="T7" fmla="*/ 276 h 282"/>
                <a:gd name="T8" fmla="*/ 208 w 210"/>
                <a:gd name="T9" fmla="*/ 272 h 282"/>
                <a:gd name="T10" fmla="*/ 198 w 210"/>
                <a:gd name="T11" fmla="*/ 254 h 282"/>
                <a:gd name="T12" fmla="*/ 109 w 210"/>
                <a:gd name="T13" fmla="*/ 27 h 282"/>
                <a:gd name="T14" fmla="*/ 57 w 210"/>
                <a:gd name="T15" fmla="*/ 0 h 282"/>
                <a:gd name="T16" fmla="*/ 47 w 210"/>
                <a:gd name="T17" fmla="*/ 5 h 282"/>
                <a:gd name="T18" fmla="*/ 53 w 210"/>
                <a:gd name="T19" fmla="*/ 11 h 282"/>
                <a:gd name="T20" fmla="*/ 78 w 210"/>
                <a:gd name="T21" fmla="*/ 36 h 282"/>
                <a:gd name="T22" fmla="*/ 107 w 210"/>
                <a:gd name="T23" fmla="*/ 108 h 282"/>
                <a:gd name="T24" fmla="*/ 122 w 210"/>
                <a:gd name="T25" fmla="*/ 148 h 282"/>
                <a:gd name="T26" fmla="*/ 8 w 210"/>
                <a:gd name="T27" fmla="*/ 254 h 282"/>
                <a:gd name="T28" fmla="*/ 0 w 210"/>
                <a:gd name="T29" fmla="*/ 268 h 282"/>
                <a:gd name="T30" fmla="*/ 14 w 210"/>
                <a:gd name="T31" fmla="*/ 282 h 282"/>
                <a:gd name="T32" fmla="*/ 28 w 210"/>
                <a:gd name="T33" fmla="*/ 273 h 282"/>
                <a:gd name="T34" fmla="*/ 128 w 210"/>
                <a:gd name="T35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8" y="162"/>
                  </a:moveTo>
                  <a:cubicBezTo>
                    <a:pt x="143" y="199"/>
                    <a:pt x="167" y="264"/>
                    <a:pt x="171" y="271"/>
                  </a:cubicBezTo>
                  <a:cubicBezTo>
                    <a:pt x="178" y="281"/>
                    <a:pt x="186" y="281"/>
                    <a:pt x="196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10" y="273"/>
                    <a:pt x="208" y="272"/>
                  </a:cubicBezTo>
                  <a:cubicBezTo>
                    <a:pt x="203" y="266"/>
                    <a:pt x="201" y="262"/>
                    <a:pt x="198" y="254"/>
                  </a:cubicBezTo>
                  <a:lnTo>
                    <a:pt x="109" y="27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1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7" y="282"/>
                    <a:pt x="14" y="282"/>
                  </a:cubicBezTo>
                  <a:cubicBezTo>
                    <a:pt x="19" y="282"/>
                    <a:pt x="25" y="277"/>
                    <a:pt x="28" y="273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1" name="Freeform 94">
              <a:extLst>
                <a:ext uri="{FF2B5EF4-FFF2-40B4-BE49-F238E27FC236}">
                  <a16:creationId xmlns:a16="http://schemas.microsoft.com/office/drawing/2014/main" id="{EBF6BA3E-5C54-4430-9A13-97116267377A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81388" y="2540000"/>
              <a:ext cx="42863" cy="190500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0 w 127"/>
                <a:gd name="T9" fmla="*/ 18 h 546"/>
                <a:gd name="T10" fmla="*/ 95 w 127"/>
                <a:gd name="T11" fmla="*/ 273 h 546"/>
                <a:gd name="T12" fmla="*/ 7 w 127"/>
                <a:gd name="T13" fmla="*/ 532 h 546"/>
                <a:gd name="T14" fmla="*/ 0 w 127"/>
                <a:gd name="T15" fmla="*/ 541 h 546"/>
                <a:gd name="T16" fmla="*/ 6 w 127"/>
                <a:gd name="T17" fmla="*/ 546 h 546"/>
                <a:gd name="T18" fmla="*/ 92 w 127"/>
                <a:gd name="T19" fmla="*/ 440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1"/>
                    <a:pt x="121" y="165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2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6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C1DE482E-F1EE-489B-AC83-BC4111574C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24" y="2407881"/>
            <a:ext cx="3227084" cy="6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0" lvl="6" indent="0">
              <a:lnSpc>
                <a:spcPct val="150000"/>
              </a:lnSpc>
              <a:buNone/>
            </a:pPr>
            <a:r>
              <a:rPr lang="de-DE" sz="1600" dirty="0"/>
              <a:t>Ribonukleinsäure Segment:</a:t>
            </a:r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r>
              <a:rPr lang="de-DE" sz="1600" dirty="0"/>
              <a:t>, 1018 Atome, 10220 Basisfunktionen COSMO, PBE-Funktional und def2-SV(P)-Basis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dirty="0"/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b="1" dirty="0"/>
              <a:t>CPU Zeit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		gesamt		Beschleunigung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Energie (MARI-</a:t>
            </a:r>
            <a:r>
              <a:rPr lang="de-DE" sz="1600" i="1" dirty="0"/>
              <a:t>J</a:t>
            </a:r>
            <a:r>
              <a:rPr lang="de-DE" sz="1600" dirty="0"/>
              <a:t>)	9.9 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		43.2 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(RI-</a:t>
            </a:r>
            <a:r>
              <a:rPr lang="de-DE" sz="1600" i="1" dirty="0"/>
              <a:t>J</a:t>
            </a:r>
            <a:r>
              <a:rPr lang="de-DE" sz="1600" dirty="0"/>
              <a:t>)	10.7 h		4.0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(MARI-</a:t>
            </a:r>
            <a:r>
              <a:rPr lang="de-DE" sz="1600" i="1" dirty="0"/>
              <a:t>J</a:t>
            </a:r>
            <a:r>
              <a:rPr lang="de-DE" sz="1600" dirty="0"/>
              <a:t>)	7.6 h		5.7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		Coulombteil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		36.5h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(RI-</a:t>
            </a:r>
            <a:r>
              <a:rPr lang="de-DE" sz="1600" i="1" dirty="0"/>
              <a:t>J</a:t>
            </a:r>
            <a:r>
              <a:rPr lang="de-DE" sz="1600" dirty="0"/>
              <a:t>)	3.4 h		10.6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(MARI-</a:t>
            </a:r>
            <a:r>
              <a:rPr lang="de-DE" sz="1600" i="1" dirty="0"/>
              <a:t>J</a:t>
            </a:r>
            <a:r>
              <a:rPr lang="de-DE" sz="1600" dirty="0"/>
              <a:t>)	0.3 h		120.7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BB563-A205-4D6E-87BA-35B8065E8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" y="779049"/>
            <a:ext cx="2473345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91307BB-4165-416C-8F8F-DEC1D9634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4701"/>
            <a:ext cx="5004048" cy="36893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E1AA65-2F24-4EAA-A577-DA1E8EAD5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6236"/>
            <a:ext cx="5004048" cy="36893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6406C0-D911-4E05-A033-CCA4493F3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07" y="844701"/>
            <a:ext cx="5004048" cy="3689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198563"/>
            <a:ext cx="8644383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					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Ketten von 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/>
              <a:t> </a:t>
            </a:r>
            <a:r>
              <a:rPr lang="el-GR" sz="1600" dirty="0"/>
              <a:t>α</a:t>
            </a:r>
            <a:r>
              <a:rPr lang="en-US" sz="1600" dirty="0"/>
              <a:t>-</a:t>
            </a:r>
            <a:r>
              <a:rPr lang="en-US" sz="1600" cap="small" dirty="0"/>
              <a:t>d</a:t>
            </a:r>
            <a:r>
              <a:rPr lang="en-US" sz="1600" dirty="0"/>
              <a:t>-Glucoseeinheiten</a:t>
            </a:r>
          </a:p>
          <a:p>
            <a:pPr marL="0" indent="0">
              <a:buNone/>
            </a:pPr>
            <a:r>
              <a:rPr lang="de-DE" sz="1600" dirty="0"/>
              <a:t>					6-31G*-Basis</a:t>
            </a:r>
          </a:p>
          <a:p>
            <a:pPr marL="0" indent="0">
              <a:buNone/>
            </a:pPr>
            <a:r>
              <a:rPr lang="de-DE" sz="1600" dirty="0"/>
              <a:t>					def2-SV(P)-Auxiliarbasis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größtes System mit TURBOMOLE: 						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/>
              <a:t>=128, 2691 Atome, 23699 Basisfunktionen</a:t>
            </a:r>
          </a:p>
          <a:p>
            <a:pPr marL="0" indent="0">
              <a:buNone/>
            </a:pPr>
            <a:r>
              <a:rPr lang="de-DE" sz="1600" dirty="0"/>
              <a:t>					51 h auf einer CPU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lnSpc>
                <a:spcPct val="150000"/>
              </a:lnSpc>
              <a:buNone/>
            </a:pPr>
            <a:endParaRPr lang="de-DE" sz="8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M. Beer, J. </a:t>
            </a:r>
            <a:r>
              <a:rPr lang="de-DE" sz="1200" dirty="0" err="1"/>
              <a:t>Kussmann</a:t>
            </a:r>
            <a:r>
              <a:rPr lang="de-DE" sz="1200" dirty="0"/>
              <a:t>, C. Ochsenfeld, </a:t>
            </a:r>
            <a:r>
              <a:rPr lang="de-DE" sz="1200" i="1" dirty="0"/>
              <a:t>J. Chem. Phys. </a:t>
            </a:r>
            <a:r>
              <a:rPr lang="de-DE" sz="1200" b="1" dirty="0"/>
              <a:t>134</a:t>
            </a:r>
            <a:r>
              <a:rPr lang="de-DE" sz="1200" dirty="0"/>
              <a:t>, 074102 (2011).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C. Kumar, T. </a:t>
            </a:r>
            <a:r>
              <a:rPr lang="de-DE" sz="1200" dirty="0" err="1"/>
              <a:t>Kjærgaard</a:t>
            </a:r>
            <a:r>
              <a:rPr lang="de-DE" sz="1200" dirty="0"/>
              <a:t>, T. </a:t>
            </a:r>
            <a:r>
              <a:rPr lang="de-DE" sz="1200" dirty="0" err="1"/>
              <a:t>Helgaker</a:t>
            </a:r>
            <a:r>
              <a:rPr lang="de-DE" sz="1200" dirty="0"/>
              <a:t>, H. Fliegl, </a:t>
            </a:r>
            <a:r>
              <a:rPr lang="de-DE" sz="1200" i="1" dirty="0"/>
              <a:t>J. Chem. Phys. </a:t>
            </a:r>
            <a:r>
              <a:rPr lang="de-DE" sz="1200" b="1" dirty="0"/>
              <a:t>145</a:t>
            </a:r>
            <a:r>
              <a:rPr lang="de-DE" sz="1200" dirty="0"/>
              <a:t>, 234108 (2016).</a:t>
            </a:r>
            <a:endParaRPr lang="de-DE" sz="1200" noProof="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  <a:endParaRPr lang="de-DE" sz="1200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9DD7AE-9B8F-496C-BE5D-FA0D36E3F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3" y="4633526"/>
            <a:ext cx="8356600" cy="6676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E918DB-35BE-4466-87EE-29ACDD2ED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6138"/>
            <a:ext cx="5004048" cy="36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7192" y="2612457"/>
            <a:ext cx="2075735" cy="314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52936"/>
            <a:ext cx="3877799" cy="289420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</a:t>
            </a:r>
            <a:r>
              <a:rPr lang="de-DE" sz="1800" i="1" noProof="0" dirty="0"/>
              <a:t>Gauge-</a:t>
            </a:r>
            <a:r>
              <a:rPr lang="de-DE" sz="1800" i="1" noProof="0" dirty="0" err="1"/>
              <a:t>Including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Magnetically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Induced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Currents</a:t>
            </a:r>
            <a:r>
              <a:rPr lang="de-DE" sz="1800" noProof="0" dirty="0"/>
              <a:t/>
            </a:r>
            <a:br>
              <a:rPr lang="de-DE" sz="1800" noProof="0" dirty="0"/>
            </a:br>
            <a:r>
              <a:rPr lang="de-DE" sz="1800" noProof="0" dirty="0"/>
              <a:t/>
            </a: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00F2A7-9764-46AF-946E-32875DAFFA8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228184" y="1102097"/>
            <a:ext cx="370345" cy="540000"/>
            <a:chOff x="2540000" y="2540000"/>
            <a:chExt cx="284163" cy="414338"/>
          </a:xfrm>
        </p:grpSpPr>
        <p:sp>
          <p:nvSpPr>
            <p:cNvPr id="14" name="Freeform 7 1 2">
              <a:extLst>
                <a:ext uri="{FF2B5EF4-FFF2-40B4-BE49-F238E27FC236}">
                  <a16:creationId xmlns:a16="http://schemas.microsoft.com/office/drawing/2014/main" id="{F1662F22-F6DC-4750-8E19-44D8A0A07BB9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 1 2">
              <a:extLst>
                <a:ext uri="{FF2B5EF4-FFF2-40B4-BE49-F238E27FC236}">
                  <a16:creationId xmlns:a16="http://schemas.microsoft.com/office/drawing/2014/main" id="{DD89E1F1-C964-42A1-AA88-2BEF8839C157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9 1 2">
              <a:extLst>
                <a:ext uri="{FF2B5EF4-FFF2-40B4-BE49-F238E27FC236}">
                  <a16:creationId xmlns:a16="http://schemas.microsoft.com/office/drawing/2014/main" id="{9D6D230F-2FDC-4BF0-A44E-7C625305558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 1 2">
              <a:extLst>
                <a:ext uri="{FF2B5EF4-FFF2-40B4-BE49-F238E27FC236}">
                  <a16:creationId xmlns:a16="http://schemas.microsoft.com/office/drawing/2014/main" id="{815EBC91-97D3-4BAA-85CD-30D421A288B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 1 2">
              <a:extLst>
                <a:ext uri="{FF2B5EF4-FFF2-40B4-BE49-F238E27FC236}">
                  <a16:creationId xmlns:a16="http://schemas.microsoft.com/office/drawing/2014/main" id="{B4C9EC88-8510-48EF-A9F7-2EC6CA48C6A4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 1 2">
              <a:extLst>
                <a:ext uri="{FF2B5EF4-FFF2-40B4-BE49-F238E27FC236}">
                  <a16:creationId xmlns:a16="http://schemas.microsoft.com/office/drawing/2014/main" id="{7534E8F6-DA81-4777-8AE4-35FA4B8FA6B7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1499.45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I_n\propto R_n=\textrm{Im}(\vec{\mu}^{\,\textrm{el}}_n\cdot\vec{\mu}^{\,\textrm{mag}}_n)&#10;\end{equation*}&#10;&#10;&#10;\end{document}"/>
  <p:tag name="IGUANATEXSIZE" val="18"/>
  <p:tag name="IGUANATEXCURSOR" val="689"/>
  <p:tag name="TRANSPARENCY" val="Wahr"/>
  <p:tag name="FILENAME" val=""/>
  <p:tag name="LATEXENGINEID" val="1"/>
  <p:tag name="TEMPFOLDER" val="c:\temp\"/>
  <p:tag name="LATEXFORMHEIGHT" val="542.25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2029"/>
  <p:tag name="ORIGINALWIDTH" val="53.8170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819467"/>
  <p:tag name="ORIGINALWIDTH" val="42.98613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&#10;\end{equation*}&#10;&#10;&#10;\end{document}"/>
  <p:tag name="IGUANATEXSIZE" val="18"/>
  <p:tag name="IGUANATEXCURSOR" val="658"/>
  <p:tag name="TRANSPARENCY" val="Wahr"/>
  <p:tag name="FILENAME" val=""/>
  <p:tag name="LATEXENGINEID" val="1"/>
  <p:tag name="TEMPFOLDER" val="c:\temp\"/>
  <p:tag name="LATEXFORMHEIGHT" val="404.25"/>
  <p:tag name="LATEXFORMWIDTH" val="384"/>
  <p:tag name="LATEXFORMWRAP" val="Wahr"/>
  <p:tag name="BITMAPVECTO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.3135"/>
  <p:tag name="ORIGINALWIDTH" val="2288.56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approx\sum_{PQ}^{N_{\textrm{AuxBF}}}\left(\chi_\mu\chi_\nu\right.\underbrace{\left.\vert P\right)\left(P\vert Q\right)^{-1}\left(Q\vert\right.}_{\approx 1}\left.\chi_\kappa\chi_\lambda\right)&#10;\end{equation*}&#10;&#10;&#10;\end{document}"/>
  <p:tag name="IGUANATEXSIZE" val="18"/>
  <p:tag name="IGUANATEXCURSOR" val="793"/>
  <p:tag name="TRANSPARENCY" val="Wahr"/>
  <p:tag name="FILENAME" val=""/>
  <p:tag name="LATEXENGINEID" val="1"/>
  <p:tag name="TEMPFOLDER" val="c:\temp\"/>
  <p:tag name="LATEXFORMHEIGHT" val="457.5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1.87502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&#10;\end{equation*}&#10;&#10;&#10;\end{document}"/>
  <p:tag name="IGUANATEXSIZE" val="18"/>
  <p:tag name="IGUANATEXCURSOR" val="658"/>
  <p:tag name="TRANSPARENCY" val="Wahr"/>
  <p:tag name="FILENAME" val=""/>
  <p:tag name="LATEXENGINEID" val="1"/>
  <p:tag name="TEMPFOLDER" val="c:\temp\"/>
  <p:tag name="LATEXFORMHEIGHT" val="404.25"/>
  <p:tag name="LATEXFORMWIDTH" val="384"/>
  <p:tag name="LATEXFORMWRAP" val="Wahr"/>
  <p:tag name="BITMAPVECTOR" val="1"/>
  <p:tag name="EMFCHILD" val="Wah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3.4028"/>
  <p:tag name="EMFCHILD" val="Wah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8355"/>
  <p:tag name="ORIGINALWIDTH" val="2.916667"/>
  <p:tag name="EMFCHILD" val="Wah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0.3472441"/>
  <p:tag name="EMFCHILD" val="Wah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7778"/>
  <p:tag name="ORIGINALWIDTH" val="3.125022"/>
  <p:tag name="EMFCHILD" val="Wah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13911"/>
  <p:tag name="EMFCHILD" val="Wah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05556"/>
  <p:tag name="ORIGINALWIDTH" val="3.055556"/>
  <p:tag name="EMFCHILD" val="Wah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1.875022"/>
  <p:tag name="EMFCHILD" val="Wah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63491"/>
  <p:tag name="ORIGINALWIDTH" val="4.15616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9765"/>
  <p:tag name="ORIGINALWIDTH" val="5.062017"/>
  <p:tag name="EMFCHILD" val="Wah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250354"/>
  <p:tag name="EMFCHILD" val="Wah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64965"/>
  <p:tag name="ORIGINALWIDTH" val="5.221854"/>
  <p:tag name="EMFCHILD" val="Wah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6464"/>
  <p:tag name="ORIGINALWIDTH" val="2.451074"/>
  <p:tag name="EMFCHILD" val="Wah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2"/>
  <p:tag name="ORIGINALWIDTH" val="5.754696"/>
  <p:tag name="EMFCHILD" val="Wah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97053"/>
  <p:tag name="ORIGINALWIDTH" val="30.21217"/>
  <p:tag name="EMFCHILD" val="Wah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81723"/>
  <p:tag name="ORIGINALWIDTH" val="5.648127"/>
  <p:tag name="EMFCHILD" val="Wah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21854"/>
  <p:tag name="ORIGINALWIDTH" val="4.262738"/>
  <p:tag name="EMFCHILD" val="Wah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2"/>
  <p:tag name="ORIGINALWIDTH" val="5.115285"/>
  <p:tag name="EMFCHILD" val="Wah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303622"/>
  <p:tag name="EMFCHILD" val="Wah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794</Words>
  <Application>Microsoft Office PowerPoint</Application>
  <PresentationFormat>Bildschirmpräsentation (4:3)</PresentationFormat>
  <Paragraphs>298</Paragraphs>
  <Slides>19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Molekülen im Magnetfeld </vt:lpstr>
      <vt:lpstr>Quantenchemische Berechnung von Molekülen im Magnetfeld </vt:lpstr>
      <vt:lpstr>Funktionalitätserweiterungen </vt:lpstr>
      <vt:lpstr>Effizienzsteigerungen </vt:lpstr>
      <vt:lpstr>Effizienzsteigerungen </vt:lpstr>
      <vt:lpstr>Effizienzsteigerungen </vt:lpstr>
      <vt:lpstr>Berechnung von Ringströmen mit GIMIC </vt:lpstr>
      <vt:lpstr>Anwendung: [Hg8Te8(Te2)4]8– </vt:lpstr>
      <vt:lpstr>Ringströme in toroidalen Kohlenstoff Nanoröhren </vt:lpstr>
      <vt:lpstr>Anwendung: Toroidale Kohlenstoff-Nanoröhren </vt:lpstr>
      <vt:lpstr>Anwendung: Toroidale Kohlenstoff-Nanoröhren </vt:lpstr>
      <vt:lpstr>Anwendung: Toroidale Kohlenstoff-Nanoröhren </vt:lpstr>
      <vt:lpstr>Zusammenfassung </vt:lpstr>
      <vt:lpstr> </vt:lpstr>
      <vt:lpstr>PowerPoint-Präsentation</vt:lpstr>
      <vt:lpstr>Anwendung: Toroidale Kohlenstoff-Nanoröhren </vt:lpstr>
      <vt:lpstr>Anwendung: Toroidale Kohlenstoff-Nanoröhren 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569</cp:revision>
  <cp:lastPrinted>2018-05-08T09:30:48Z</cp:lastPrinted>
  <dcterms:created xsi:type="dcterms:W3CDTF">2015-12-26T12:20:34Z</dcterms:created>
  <dcterms:modified xsi:type="dcterms:W3CDTF">2018-09-04T19:35:27Z</dcterms:modified>
</cp:coreProperties>
</file>